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3" d="100"/>
          <a:sy n="43"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452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FF1F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828603" y="3606800"/>
            <a:ext cx="8082308" cy="7380481"/>
          </a:xfrm>
          <a:prstGeom prst="rect">
            <a:avLst/>
          </a:prstGeom>
        </p:spPr>
      </p:pic>
      <p:pic>
        <p:nvPicPr>
          <p:cNvPr id="3" name="Image 1" descr="preencoded.png"/>
          <p:cNvPicPr>
            <a:picLocks noChangeAspect="1"/>
          </p:cNvPicPr>
          <p:nvPr/>
        </p:nvPicPr>
        <p:blipFill>
          <a:blip r:embed="rId4"/>
          <a:stretch>
            <a:fillRect/>
          </a:stretch>
        </p:blipFill>
        <p:spPr>
          <a:xfrm>
            <a:off x="17286861" y="1562100"/>
            <a:ext cx="6098068" cy="6282340"/>
          </a:xfrm>
          <a:prstGeom prst="rect">
            <a:avLst/>
          </a:prstGeom>
        </p:spPr>
      </p:pic>
      <p:sp>
        <p:nvSpPr>
          <p:cNvPr id="4" name="Text 0"/>
          <p:cNvSpPr/>
          <p:nvPr/>
        </p:nvSpPr>
        <p:spPr>
          <a:xfrm>
            <a:off x="939917" y="6807200"/>
            <a:ext cx="17070934" cy="3556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Online Study Photography Platform</a:t>
            </a:r>
            <a:endParaRPr lang="en-US" sz="12000" dirty="0"/>
          </a:p>
        </p:txBody>
      </p:sp>
      <p:sp>
        <p:nvSpPr>
          <p:cNvPr id="5" name="Shape 1"/>
          <p:cNvSpPr/>
          <p:nvPr/>
        </p:nvSpPr>
        <p:spPr>
          <a:xfrm>
            <a:off x="939917" y="381000"/>
            <a:ext cx="2146568" cy="337035"/>
          </a:xfrm>
          <a:prstGeom prst="rect">
            <a:avLst/>
          </a:prstGeom>
          <a:noFill/>
          <a:ln/>
        </p:spPr>
      </p:sp>
      <p:pic>
        <p:nvPicPr>
          <p:cNvPr id="6" name="Image 2" descr="preencoded.png"/>
          <p:cNvPicPr>
            <a:picLocks noChangeAspect="1"/>
          </p:cNvPicPr>
          <p:nvPr/>
        </p:nvPicPr>
        <p:blipFill>
          <a:blip r:embed="rId5"/>
          <a:stretch>
            <a:fillRect/>
          </a:stretch>
        </p:blipFill>
        <p:spPr>
          <a:xfrm>
            <a:off x="939917" y="381000"/>
            <a:ext cx="2146568" cy="328778"/>
          </a:xfrm>
          <a:prstGeom prst="rect">
            <a:avLst/>
          </a:prstGeom>
        </p:spPr>
      </p:pic>
      <p:pic>
        <p:nvPicPr>
          <p:cNvPr id="7" name="Image 3" descr="preencoded.png"/>
          <p:cNvPicPr>
            <a:picLocks noChangeAspect="1"/>
          </p:cNvPicPr>
          <p:nvPr/>
        </p:nvPicPr>
        <p:blipFill>
          <a:blip r:embed="rId6"/>
          <a:stretch>
            <a:fillRect/>
          </a:stretch>
        </p:blipFill>
        <p:spPr>
          <a:xfrm>
            <a:off x="1196666" y="387756"/>
            <a:ext cx="316056" cy="316017"/>
          </a:xfrm>
          <a:prstGeom prst="rect">
            <a:avLst/>
          </a:prstGeom>
        </p:spPr>
      </p:pic>
      <p:sp>
        <p:nvSpPr>
          <p:cNvPr id="8" name="Text 2"/>
          <p:cNvSpPr/>
          <p:nvPr/>
        </p:nvSpPr>
        <p:spPr>
          <a:xfrm>
            <a:off x="12185056" y="4191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9" name="Text 3"/>
          <p:cNvSpPr/>
          <p:nvPr/>
        </p:nvSpPr>
        <p:spPr>
          <a:xfrm>
            <a:off x="15152994" y="12293600"/>
            <a:ext cx="6803817" cy="592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10" name="Text 4"/>
          <p:cNvSpPr/>
          <p:nvPr/>
        </p:nvSpPr>
        <p:spPr>
          <a:xfrm>
            <a:off x="1820181" y="122924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11" name="Image 4" descr="preencoded.png"/>
          <p:cNvPicPr>
            <a:picLocks noChangeAspect="1"/>
          </p:cNvPicPr>
          <p:nvPr/>
        </p:nvPicPr>
        <p:blipFill>
          <a:blip r:embed="rId7"/>
          <a:stretch>
            <a:fillRect/>
          </a:stretch>
        </p:blipFill>
        <p:spPr>
          <a:xfrm>
            <a:off x="939917" y="12077700"/>
            <a:ext cx="660483" cy="660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2133867" y="1447800"/>
            <a:ext cx="6359261"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Existing Alternatives</a:t>
            </a:r>
            <a:endParaRPr lang="en-US" sz="5000" dirty="0"/>
          </a:p>
        </p:txBody>
      </p:sp>
      <p:sp>
        <p:nvSpPr>
          <p:cNvPr id="3" name="Text 1"/>
          <p:cNvSpPr/>
          <p:nvPr/>
        </p:nvSpPr>
        <p:spPr>
          <a:xfrm>
            <a:off x="17934642" y="1549400"/>
            <a:ext cx="4250798" cy="592667"/>
          </a:xfrm>
          <a:prstGeom prst="rect">
            <a:avLst/>
          </a:prstGeom>
          <a:noFill/>
          <a:ln/>
        </p:spPr>
        <p:txBody>
          <a:bodyPr wrap="square" lIns="0" tIns="0" rIns="0" bIns="0" rtlCol="0" anchor="t"/>
          <a:lstStyle/>
          <a:p>
            <a:pPr algn="l"/>
            <a:r>
              <a:rPr lang="en-US" sz="3500" dirty="0">
                <a:solidFill>
                  <a:srgbClr val="9C9C9C">
                    <a:alpha val="100000"/>
                  </a:srgbClr>
                </a:solidFill>
                <a:latin typeface="LL Riforma Regular" pitchFamily="34" charset="0"/>
                <a:ea typeface="LL Riforma Regular" pitchFamily="34" charset="-122"/>
                <a:cs typeface="LL Riforma Regular" pitchFamily="34" charset="-120"/>
              </a:rPr>
              <a:t>Exposure Simulator</a:t>
            </a:r>
            <a:endParaRPr lang="en-US" sz="35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145" y="13062356"/>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8" name="Image 2" descr="preencoded.png"/>
          <p:cNvPicPr>
            <a:picLocks noChangeAspect="1"/>
          </p:cNvPicPr>
          <p:nvPr/>
        </p:nvPicPr>
        <p:blipFill>
          <a:blip r:embed="rId5"/>
          <a:stretch>
            <a:fillRect/>
          </a:stretch>
        </p:blipFill>
        <p:spPr>
          <a:xfrm>
            <a:off x="2133867" y="2844800"/>
            <a:ext cx="20109044" cy="94488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4E5E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565BFE5-905D-4584-85C5-984FF5F17EB0}"/>
              </a:ext>
            </a:extLst>
          </p:cNvPr>
          <p:cNvPicPr>
            <a:picLocks noChangeAspect="1"/>
          </p:cNvPicPr>
          <p:nvPr/>
        </p:nvPicPr>
        <p:blipFill>
          <a:blip r:embed="rId3"/>
          <a:stretch>
            <a:fillRect/>
          </a:stretch>
        </p:blipFill>
        <p:spPr>
          <a:xfrm>
            <a:off x="12379942" y="137957"/>
            <a:ext cx="6909538" cy="6121400"/>
          </a:xfrm>
          <a:prstGeom prst="rect">
            <a:avLst/>
          </a:prstGeom>
        </p:spPr>
      </p:pic>
      <p:sp>
        <p:nvSpPr>
          <p:cNvPr id="5" name="Text 0"/>
          <p:cNvSpPr/>
          <p:nvPr/>
        </p:nvSpPr>
        <p:spPr>
          <a:xfrm>
            <a:off x="800200" y="1054100"/>
            <a:ext cx="17070934"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Requirements</a:t>
            </a:r>
            <a:endParaRPr lang="en-US" sz="12000" dirty="0"/>
          </a:p>
        </p:txBody>
      </p:sp>
      <p:sp>
        <p:nvSpPr>
          <p:cNvPr id="6" name="Shape 1"/>
          <p:cNvSpPr/>
          <p:nvPr/>
        </p:nvSpPr>
        <p:spPr>
          <a:xfrm>
            <a:off x="0" y="3390900"/>
            <a:ext cx="24387048" cy="10325100"/>
          </a:xfrm>
          <a:prstGeom prst="roundRect">
            <a:avLst>
              <a:gd name="adj" fmla="val 2480"/>
            </a:avLst>
          </a:prstGeom>
          <a:solidFill>
            <a:srgbClr val="FFFFFF">
              <a:alpha val="100000"/>
            </a:srgbClr>
          </a:solidFill>
          <a:ln/>
        </p:spPr>
      </p:sp>
      <p:sp>
        <p:nvSpPr>
          <p:cNvPr id="7" name="Shape 2"/>
          <p:cNvSpPr/>
          <p:nvPr/>
        </p:nvSpPr>
        <p:spPr>
          <a:xfrm>
            <a:off x="21478384" y="13055600"/>
            <a:ext cx="2146568" cy="337035"/>
          </a:xfrm>
          <a:prstGeom prst="rect">
            <a:avLst/>
          </a:prstGeom>
          <a:noFill/>
          <a:ln/>
        </p:spPr>
      </p:sp>
      <p:pic>
        <p:nvPicPr>
          <p:cNvPr id="8" name="Image 3" descr="preencoded.png"/>
          <p:cNvPicPr>
            <a:picLocks noChangeAspect="1"/>
          </p:cNvPicPr>
          <p:nvPr/>
        </p:nvPicPr>
        <p:blipFill>
          <a:blip r:embed="rId4"/>
          <a:stretch>
            <a:fillRect/>
          </a:stretch>
        </p:blipFill>
        <p:spPr>
          <a:xfrm>
            <a:off x="21478384" y="13055600"/>
            <a:ext cx="2146568" cy="328778"/>
          </a:xfrm>
          <a:prstGeom prst="rect">
            <a:avLst/>
          </a:prstGeom>
        </p:spPr>
      </p:pic>
      <p:pic>
        <p:nvPicPr>
          <p:cNvPr id="9" name="Image 4" descr="preencoded.png"/>
          <p:cNvPicPr>
            <a:picLocks noChangeAspect="1"/>
          </p:cNvPicPr>
          <p:nvPr/>
        </p:nvPicPr>
        <p:blipFill>
          <a:blip r:embed="rId5"/>
          <a:stretch>
            <a:fillRect/>
          </a:stretch>
        </p:blipFill>
        <p:spPr>
          <a:xfrm>
            <a:off x="21735145" y="13062356"/>
            <a:ext cx="316051" cy="316016"/>
          </a:xfrm>
          <a:prstGeom prst="rect">
            <a:avLst/>
          </a:prstGeom>
        </p:spPr>
      </p:pic>
      <p:sp>
        <p:nvSpPr>
          <p:cNvPr id="10"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11" name="Text 4"/>
          <p:cNvSpPr/>
          <p:nvPr/>
        </p:nvSpPr>
        <p:spPr>
          <a:xfrm>
            <a:off x="1168546" y="4559300"/>
            <a:ext cx="2066125"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UI/UX</a:t>
            </a:r>
            <a:endParaRPr lang="en-US" sz="5000" dirty="0"/>
          </a:p>
        </p:txBody>
      </p:sp>
      <p:sp>
        <p:nvSpPr>
          <p:cNvPr id="12" name="Text 5"/>
          <p:cNvSpPr/>
          <p:nvPr/>
        </p:nvSpPr>
        <p:spPr>
          <a:xfrm>
            <a:off x="1168546" y="8242300"/>
            <a:ext cx="3399792"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Functional</a:t>
            </a:r>
            <a:endParaRPr lang="en-US" sz="5000" dirty="0"/>
          </a:p>
        </p:txBody>
      </p:sp>
      <p:sp>
        <p:nvSpPr>
          <p:cNvPr id="13" name="Text 6"/>
          <p:cNvSpPr/>
          <p:nvPr/>
        </p:nvSpPr>
        <p:spPr>
          <a:xfrm>
            <a:off x="14378197" y="4559300"/>
            <a:ext cx="5457449"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Client’s Requests</a:t>
            </a:r>
            <a:endParaRPr lang="en-US" sz="5000" dirty="0"/>
          </a:p>
        </p:txBody>
      </p:sp>
      <p:sp>
        <p:nvSpPr>
          <p:cNvPr id="14" name="Text 7"/>
          <p:cNvSpPr/>
          <p:nvPr/>
        </p:nvSpPr>
        <p:spPr>
          <a:xfrm>
            <a:off x="1168546" y="5676900"/>
            <a:ext cx="10838688" cy="1693333"/>
          </a:xfrm>
          <a:prstGeom prst="rect">
            <a:avLst/>
          </a:prstGeom>
          <a:noFill/>
          <a:ln/>
        </p:spPr>
        <p:txBody>
          <a:bodyPr wrap="square" lIns="0" tIns="0" rIns="0" bIns="0" rtlCol="0" anchor="t"/>
          <a:lstStyle/>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Visually appealing and intuitive interface.</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Immersive experience through interactive elements and animations.</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Seamless and intuitive navigation for easy studying.</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Simple language and brief explanations to the tutorials coordinated with experienced Lumiere photographers</a:t>
            </a:r>
            <a:endParaRPr lang="en-US" sz="2500" dirty="0"/>
          </a:p>
        </p:txBody>
      </p:sp>
      <p:sp>
        <p:nvSpPr>
          <p:cNvPr id="15" name="Text 8"/>
          <p:cNvSpPr/>
          <p:nvPr/>
        </p:nvSpPr>
        <p:spPr>
          <a:xfrm>
            <a:off x="1168546" y="9359900"/>
            <a:ext cx="10838688" cy="2010833"/>
          </a:xfrm>
          <a:prstGeom prst="rect">
            <a:avLst/>
          </a:prstGeom>
          <a:noFill/>
          <a:ln/>
        </p:spPr>
        <p:txBody>
          <a:bodyPr wrap="square" lIns="0" tIns="0" rIns="0" bIns="0" rtlCol="0" anchor="t"/>
          <a:lstStyle/>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Realistic camera simulator with accurate settings and effects.</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Exposure algorithm to evaluate aperture, shutter speed, and ISO</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Implementation of a photo evaluation system for feedback on composition, exposure, and more.</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Interactive tutorials inside of simulator to help beginner photographers learn basic skills. </a:t>
            </a:r>
            <a:endParaRPr lang="en-US" sz="2500" dirty="0"/>
          </a:p>
        </p:txBody>
      </p:sp>
      <p:sp>
        <p:nvSpPr>
          <p:cNvPr id="16" name="Text 9"/>
          <p:cNvSpPr/>
          <p:nvPr/>
        </p:nvSpPr>
        <p:spPr>
          <a:xfrm>
            <a:off x="13895537" y="5676900"/>
            <a:ext cx="9797158" cy="3598333"/>
          </a:xfrm>
          <a:prstGeom prst="rect">
            <a:avLst/>
          </a:prstGeom>
          <a:noFill/>
          <a:ln/>
        </p:spPr>
        <p:txBody>
          <a:bodyPr wrap="square" lIns="0" tIns="0" rIns="0" bIns="0" rtlCol="0" anchor="t"/>
          <a:lstStyle/>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Accurate simulation of the effect of camera settings on image quality in accordance with established principles of photography and industry standards.</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Accessibility for all users, including people with disabilities, subject to the recommendations for ensuring Internet accessibility. It should also work seamlessly in various web browsers and operating systems.</a:t>
            </a:r>
            <a:endParaRPr lang="en-US" sz="2500" dirty="0"/>
          </a:p>
          <a:p>
            <a:pPr marL="685800" lvl="1" indent="-342900" algn="l">
              <a:buSzPct val="100000"/>
              <a:buChar char="•"/>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LensLab should be designed for future expansion, allowing for the addition of new features. The codebase should be well-structured, modular, and easy to maintain for updates and bug fixes.</a:t>
            </a:r>
            <a:endParaRPr lang="en-US" sz="2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E4E5EA"/>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101FEC0-F54A-43D3-947A-F97800D22A23}"/>
              </a:ext>
            </a:extLst>
          </p:cNvPr>
          <p:cNvPicPr>
            <a:picLocks noChangeAspect="1"/>
          </p:cNvPicPr>
          <p:nvPr/>
        </p:nvPicPr>
        <p:blipFill>
          <a:blip r:embed="rId3"/>
          <a:stretch>
            <a:fillRect/>
          </a:stretch>
        </p:blipFill>
        <p:spPr>
          <a:xfrm>
            <a:off x="12379942" y="137957"/>
            <a:ext cx="6909538" cy="6121400"/>
          </a:xfrm>
          <a:prstGeom prst="rect">
            <a:avLst/>
          </a:prstGeom>
        </p:spPr>
      </p:pic>
      <p:sp>
        <p:nvSpPr>
          <p:cNvPr id="5" name="Text 0"/>
          <p:cNvSpPr/>
          <p:nvPr/>
        </p:nvSpPr>
        <p:spPr>
          <a:xfrm>
            <a:off x="800200" y="1054100"/>
            <a:ext cx="19179397"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Papers for Development</a:t>
            </a:r>
            <a:endParaRPr lang="en-US" sz="12000" dirty="0"/>
          </a:p>
        </p:txBody>
      </p:sp>
      <p:sp>
        <p:nvSpPr>
          <p:cNvPr id="6" name="Shape 1"/>
          <p:cNvSpPr/>
          <p:nvPr/>
        </p:nvSpPr>
        <p:spPr>
          <a:xfrm>
            <a:off x="0" y="3390900"/>
            <a:ext cx="24387048" cy="10325100"/>
          </a:xfrm>
          <a:prstGeom prst="roundRect">
            <a:avLst>
              <a:gd name="adj" fmla="val 2480"/>
            </a:avLst>
          </a:prstGeom>
          <a:solidFill>
            <a:srgbClr val="FFFFFF">
              <a:alpha val="100000"/>
            </a:srgbClr>
          </a:solidFill>
          <a:ln/>
        </p:spPr>
      </p:sp>
      <p:sp>
        <p:nvSpPr>
          <p:cNvPr id="7" name="Shape 2"/>
          <p:cNvSpPr/>
          <p:nvPr/>
        </p:nvSpPr>
        <p:spPr>
          <a:xfrm>
            <a:off x="21478384" y="13055600"/>
            <a:ext cx="2146568" cy="337035"/>
          </a:xfrm>
          <a:prstGeom prst="rect">
            <a:avLst/>
          </a:prstGeom>
          <a:noFill/>
          <a:ln/>
        </p:spPr>
      </p:sp>
      <p:pic>
        <p:nvPicPr>
          <p:cNvPr id="8" name="Image 3" descr="preencoded.png"/>
          <p:cNvPicPr>
            <a:picLocks noChangeAspect="1"/>
          </p:cNvPicPr>
          <p:nvPr/>
        </p:nvPicPr>
        <p:blipFill>
          <a:blip r:embed="rId4"/>
          <a:stretch>
            <a:fillRect/>
          </a:stretch>
        </p:blipFill>
        <p:spPr>
          <a:xfrm>
            <a:off x="21478384" y="13055600"/>
            <a:ext cx="2146568" cy="328778"/>
          </a:xfrm>
          <a:prstGeom prst="rect">
            <a:avLst/>
          </a:prstGeom>
        </p:spPr>
      </p:pic>
      <p:pic>
        <p:nvPicPr>
          <p:cNvPr id="9" name="Image 4" descr="preencoded.png"/>
          <p:cNvPicPr>
            <a:picLocks noChangeAspect="1"/>
          </p:cNvPicPr>
          <p:nvPr/>
        </p:nvPicPr>
        <p:blipFill>
          <a:blip r:embed="rId5"/>
          <a:stretch>
            <a:fillRect/>
          </a:stretch>
        </p:blipFill>
        <p:spPr>
          <a:xfrm>
            <a:off x="21735120" y="13062355"/>
            <a:ext cx="316051" cy="316016"/>
          </a:xfrm>
          <a:prstGeom prst="rect">
            <a:avLst/>
          </a:prstGeom>
        </p:spPr>
      </p:pic>
      <p:sp>
        <p:nvSpPr>
          <p:cNvPr id="10"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11" name="Text 4"/>
          <p:cNvSpPr/>
          <p:nvPr/>
        </p:nvSpPr>
        <p:spPr>
          <a:xfrm>
            <a:off x="927216" y="4800600"/>
            <a:ext cx="22693503" cy="7450667"/>
          </a:xfrm>
          <a:prstGeom prst="rect">
            <a:avLst/>
          </a:prstGeom>
          <a:noFill/>
          <a:ln/>
        </p:spPr>
        <p:txBody>
          <a:bodyPr wrap="square" lIns="0" tIns="0" rIns="0" bIns="0" rtlCol="0" anchor="t"/>
          <a:lstStyle/>
          <a:p>
            <a:pPr marL="685800" lvl="1" indent="-342900" algn="l">
              <a:buSzPct val="100000"/>
              <a:buChar char="•"/>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Abidin, M., Alkaabi, E., Razak, A. (2021). Proof of Concept: Effectiveness of PhotographyTraining Simulator during COVID-19. International Society for Technology, Education, andScience. Retrieved from ERIC database. Abidin et al. (2021)</a:t>
            </a:r>
            <a:endParaRPr lang="en-US" sz="3500" dirty="0"/>
          </a:p>
          <a:p>
            <a:pPr marL="685800" lvl="1" indent="-342900" algn="l">
              <a:buSzPct val="100000"/>
              <a:buChar char="•"/>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brahmov, S. L., Ronen, M. (2008). Double blending: online theory with on-campus practicein photography instruction. Innovations in Education and Teaching International, 45 (1), 3-14. Abrahmov and Ronen (2008)</a:t>
            </a:r>
            <a:endParaRPr lang="en-US" sz="3500" dirty="0"/>
          </a:p>
          <a:p>
            <a:pPr marL="685800" lvl="1" indent="-342900" algn="l">
              <a:buSzPct val="100000"/>
              <a:buChar char="•"/>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Sun, Y., Liu, L., Li, Q. (2010). Design and development of 3D virtual DSLR camera Basedon VRML and JavaScript. In 2010 5th International Conference on Computer Science &amp;Education (pp. 1380-1384). IEEE. Sun et al. (2010)</a:t>
            </a:r>
            <a:endParaRPr lang="en-US" sz="3500" dirty="0"/>
          </a:p>
          <a:p>
            <a:pPr marL="685800" lvl="1" indent="-342900" algn="l">
              <a:buSzPct val="100000"/>
              <a:buChar char="•"/>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Adams, A., Hamilton, D. (2018). Understanding Camera Simulators: A Comparative Anal-ysis. Journal of Photography Education, 42 (2), 87-102. Adams and Hamilton (2018)</a:t>
            </a:r>
            <a:endParaRPr lang="en-US" sz="3500" dirty="0"/>
          </a:p>
          <a:p>
            <a:pPr marL="685800" lvl="1" indent="-342900" algn="l">
              <a:buSzPct val="100000"/>
              <a:buChar char="•"/>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Smith, J., Johnson, R. (2019). Exploring the Effectiveness of Virtual Photography Simulatorsfor Skill Acquisition. International Journal of Photography Studies, 15 (3), 45-62. Smith andJohnson (2019)</a:t>
            </a:r>
            <a:endParaRPr lang="en-US" sz="3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EFF1F4"/>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D0D9B07-8D9E-4780-B226-42E00E5652C4}"/>
              </a:ext>
            </a:extLst>
          </p:cNvPr>
          <p:cNvPicPr>
            <a:picLocks noChangeAspect="1"/>
          </p:cNvPicPr>
          <p:nvPr/>
        </p:nvPicPr>
        <p:blipFill>
          <a:blip r:embed="rId3"/>
          <a:stretch>
            <a:fillRect/>
          </a:stretch>
        </p:blipFill>
        <p:spPr>
          <a:xfrm>
            <a:off x="9960615" y="1434353"/>
            <a:ext cx="10149678" cy="10255624"/>
          </a:xfrm>
          <a:prstGeom prst="rect">
            <a:avLst/>
          </a:prstGeom>
        </p:spPr>
      </p:pic>
      <p:sp>
        <p:nvSpPr>
          <p:cNvPr id="2" name="Text 0"/>
          <p:cNvSpPr/>
          <p:nvPr/>
        </p:nvSpPr>
        <p:spPr>
          <a:xfrm>
            <a:off x="939917" y="6807200"/>
            <a:ext cx="19750969"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Design &amp; Interface</a:t>
            </a:r>
            <a:endParaRPr lang="en-US" sz="12000" dirty="0"/>
          </a:p>
        </p:txBody>
      </p:sp>
      <p:sp>
        <p:nvSpPr>
          <p:cNvPr id="3" name="Text 1"/>
          <p:cNvSpPr/>
          <p:nvPr/>
        </p:nvSpPr>
        <p:spPr>
          <a:xfrm>
            <a:off x="939917" y="1193800"/>
            <a:ext cx="4733458" cy="846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4" name="Text 2"/>
          <p:cNvSpPr/>
          <p:nvPr/>
        </p:nvSpPr>
        <p:spPr>
          <a:xfrm>
            <a:off x="1820172" y="109335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5" name="Image 0" descr="preencoded.png"/>
          <p:cNvPicPr>
            <a:picLocks noChangeAspect="1"/>
          </p:cNvPicPr>
          <p:nvPr/>
        </p:nvPicPr>
        <p:blipFill>
          <a:blip r:embed="rId4"/>
          <a:stretch>
            <a:fillRect/>
          </a:stretch>
        </p:blipFill>
        <p:spPr>
          <a:xfrm>
            <a:off x="939917" y="10718800"/>
            <a:ext cx="660483" cy="660400"/>
          </a:xfrm>
          <a:prstGeom prst="rect">
            <a:avLst/>
          </a:prstGeom>
        </p:spPr>
      </p:pic>
      <p:sp>
        <p:nvSpPr>
          <p:cNvPr id="6" name="Shape 3"/>
          <p:cNvSpPr/>
          <p:nvPr/>
        </p:nvSpPr>
        <p:spPr>
          <a:xfrm>
            <a:off x="21478384" y="13055600"/>
            <a:ext cx="2146568" cy="337035"/>
          </a:xfrm>
          <a:prstGeom prst="rect">
            <a:avLst/>
          </a:prstGeom>
          <a:noFill/>
          <a:ln/>
        </p:spPr>
      </p:sp>
      <p:pic>
        <p:nvPicPr>
          <p:cNvPr id="7" name="Image 1" descr="preencoded.png"/>
          <p:cNvPicPr>
            <a:picLocks noChangeAspect="1"/>
          </p:cNvPicPr>
          <p:nvPr/>
        </p:nvPicPr>
        <p:blipFill>
          <a:blip r:embed="rId5"/>
          <a:stretch>
            <a:fillRect/>
          </a:stretch>
        </p:blipFill>
        <p:spPr>
          <a:xfrm>
            <a:off x="21478384" y="13055600"/>
            <a:ext cx="2146568" cy="328778"/>
          </a:xfrm>
          <a:prstGeom prst="rect">
            <a:avLst/>
          </a:prstGeom>
        </p:spPr>
      </p:pic>
      <p:pic>
        <p:nvPicPr>
          <p:cNvPr id="8" name="Image 2" descr="preencoded.png"/>
          <p:cNvPicPr>
            <a:picLocks noChangeAspect="1"/>
          </p:cNvPicPr>
          <p:nvPr/>
        </p:nvPicPr>
        <p:blipFill>
          <a:blip r:embed="rId6"/>
          <a:stretch>
            <a:fillRect/>
          </a:stretch>
        </p:blipFill>
        <p:spPr>
          <a:xfrm>
            <a:off x="21735120" y="13062355"/>
            <a:ext cx="316051" cy="316016"/>
          </a:xfrm>
          <a:prstGeom prst="rect">
            <a:avLst/>
          </a:prstGeom>
        </p:spPr>
      </p:pic>
      <p:sp>
        <p:nvSpPr>
          <p:cNvPr id="9"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2133867" y="1447800"/>
            <a:ext cx="4085677"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Initial Design</a:t>
            </a:r>
            <a:endParaRPr lang="en-US" sz="5000" dirty="0"/>
          </a:p>
        </p:txBody>
      </p:sp>
      <p:sp>
        <p:nvSpPr>
          <p:cNvPr id="3" name="Text 1"/>
          <p:cNvSpPr/>
          <p:nvPr/>
        </p:nvSpPr>
        <p:spPr>
          <a:xfrm>
            <a:off x="20436854" y="1549400"/>
            <a:ext cx="1951811" cy="592667"/>
          </a:xfrm>
          <a:prstGeom prst="rect">
            <a:avLst/>
          </a:prstGeom>
          <a:noFill/>
          <a:ln/>
        </p:spPr>
        <p:txBody>
          <a:bodyPr wrap="square" lIns="0" tIns="0" rIns="0" bIns="0" rtlCol="0" anchor="t"/>
          <a:lstStyle/>
          <a:p>
            <a:pPr algn="l"/>
            <a:r>
              <a:rPr lang="en-US" sz="3500" dirty="0">
                <a:solidFill>
                  <a:srgbClr val="9C9C9C">
                    <a:alpha val="100000"/>
                  </a:srgbClr>
                </a:solidFill>
                <a:latin typeface="LL Riforma Regular" pitchFamily="34" charset="0"/>
                <a:ea typeface="LL Riforma Regular" pitchFamily="34" charset="-122"/>
                <a:cs typeface="LL Riforma Regular" pitchFamily="34" charset="-120"/>
              </a:rPr>
              <a:t>LensLab</a:t>
            </a:r>
            <a:endParaRPr lang="en-US" sz="35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120" y="13062355"/>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8" name="Image 2" descr="preencoded.png"/>
          <p:cNvPicPr>
            <a:picLocks noChangeAspect="1"/>
          </p:cNvPicPr>
          <p:nvPr/>
        </p:nvPicPr>
        <p:blipFill>
          <a:blip r:embed="rId5"/>
          <a:stretch>
            <a:fillRect/>
          </a:stretch>
        </p:blipFill>
        <p:spPr>
          <a:xfrm>
            <a:off x="2133867" y="2781300"/>
            <a:ext cx="8312891" cy="9584610"/>
          </a:xfrm>
          <a:prstGeom prst="rect">
            <a:avLst/>
          </a:prstGeom>
        </p:spPr>
      </p:pic>
      <p:pic>
        <p:nvPicPr>
          <p:cNvPr id="9" name="Image 3" descr="preencoded.png"/>
          <p:cNvPicPr>
            <a:picLocks noChangeAspect="1"/>
          </p:cNvPicPr>
          <p:nvPr/>
        </p:nvPicPr>
        <p:blipFill>
          <a:blip r:embed="rId6"/>
          <a:stretch>
            <a:fillRect/>
          </a:stretch>
        </p:blipFill>
        <p:spPr>
          <a:xfrm>
            <a:off x="11177397" y="3749346"/>
            <a:ext cx="8179822" cy="7639707"/>
          </a:xfrm>
          <a:prstGeom prst="rect">
            <a:avLst/>
          </a:prstGeom>
        </p:spPr>
      </p:pic>
      <p:pic>
        <p:nvPicPr>
          <p:cNvPr id="10" name="Image 4" descr="preencoded.png"/>
          <p:cNvPicPr>
            <a:picLocks noChangeAspect="1"/>
          </p:cNvPicPr>
          <p:nvPr/>
        </p:nvPicPr>
        <p:blipFill>
          <a:blip r:embed="rId7"/>
          <a:stretch>
            <a:fillRect/>
          </a:stretch>
        </p:blipFill>
        <p:spPr>
          <a:xfrm>
            <a:off x="20106613" y="5125844"/>
            <a:ext cx="2260560" cy="48902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2133867" y="1447800"/>
            <a:ext cx="3895154"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Final Design</a:t>
            </a:r>
            <a:endParaRPr lang="en-US" sz="5000" dirty="0"/>
          </a:p>
        </p:txBody>
      </p:sp>
      <p:sp>
        <p:nvSpPr>
          <p:cNvPr id="3" name="Text 1"/>
          <p:cNvSpPr/>
          <p:nvPr/>
        </p:nvSpPr>
        <p:spPr>
          <a:xfrm>
            <a:off x="20436854" y="1549400"/>
            <a:ext cx="1951811" cy="592667"/>
          </a:xfrm>
          <a:prstGeom prst="rect">
            <a:avLst/>
          </a:prstGeom>
          <a:noFill/>
          <a:ln/>
        </p:spPr>
        <p:txBody>
          <a:bodyPr wrap="square" lIns="0" tIns="0" rIns="0" bIns="0" rtlCol="0" anchor="t"/>
          <a:lstStyle/>
          <a:p>
            <a:pPr algn="l"/>
            <a:r>
              <a:rPr lang="en-US" sz="3500" dirty="0">
                <a:solidFill>
                  <a:srgbClr val="9C9C9C">
                    <a:alpha val="100000"/>
                  </a:srgbClr>
                </a:solidFill>
                <a:latin typeface="LL Riforma Regular" pitchFamily="34" charset="0"/>
                <a:ea typeface="LL Riforma Regular" pitchFamily="34" charset="-122"/>
                <a:cs typeface="LL Riforma Regular" pitchFamily="34" charset="-120"/>
              </a:rPr>
              <a:t>LensLab</a:t>
            </a:r>
            <a:endParaRPr lang="en-US" sz="35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120" y="13062355"/>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8" name="Image 2" descr="preencoded.png"/>
          <p:cNvPicPr>
            <a:picLocks noChangeAspect="1"/>
          </p:cNvPicPr>
          <p:nvPr/>
        </p:nvPicPr>
        <p:blipFill>
          <a:blip r:embed="rId5"/>
          <a:stretch>
            <a:fillRect/>
          </a:stretch>
        </p:blipFill>
        <p:spPr>
          <a:xfrm>
            <a:off x="2133867" y="3478554"/>
            <a:ext cx="11634654" cy="8181293"/>
          </a:xfrm>
          <a:prstGeom prst="rect">
            <a:avLst/>
          </a:prstGeom>
        </p:spPr>
      </p:pic>
      <p:pic>
        <p:nvPicPr>
          <p:cNvPr id="9" name="Image 3" descr="preencoded.png"/>
          <p:cNvPicPr>
            <a:picLocks noChangeAspect="1"/>
          </p:cNvPicPr>
          <p:nvPr/>
        </p:nvPicPr>
        <p:blipFill>
          <a:blip r:embed="rId6"/>
          <a:stretch>
            <a:fillRect/>
          </a:stretch>
        </p:blipFill>
        <p:spPr>
          <a:xfrm>
            <a:off x="16651781" y="3479800"/>
            <a:ext cx="3781674" cy="81808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EFF1F4"/>
        </a:solidFill>
        <a:effectLst/>
      </p:bgPr>
    </p:bg>
    <p:spTree>
      <p:nvGrpSpPr>
        <p:cNvPr id="1" name=""/>
        <p:cNvGrpSpPr/>
        <p:nvPr/>
      </p:nvGrpSpPr>
      <p:grpSpPr>
        <a:xfrm>
          <a:off x="0" y="0"/>
          <a:ext cx="0" cy="0"/>
          <a:chOff x="0" y="0"/>
          <a:chExt cx="0" cy="0"/>
        </a:xfrm>
      </p:grpSpPr>
      <p:sp>
        <p:nvSpPr>
          <p:cNvPr id="2" name="Text 0"/>
          <p:cNvSpPr/>
          <p:nvPr/>
        </p:nvSpPr>
        <p:spPr>
          <a:xfrm>
            <a:off x="939917" y="6807200"/>
            <a:ext cx="19750969"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Active Development</a:t>
            </a:r>
            <a:endParaRPr lang="en-US" sz="12000" dirty="0"/>
          </a:p>
        </p:txBody>
      </p:sp>
      <p:sp>
        <p:nvSpPr>
          <p:cNvPr id="3" name="Text 1"/>
          <p:cNvSpPr/>
          <p:nvPr/>
        </p:nvSpPr>
        <p:spPr>
          <a:xfrm>
            <a:off x="939917" y="1193800"/>
            <a:ext cx="4733458" cy="846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4" name="Text 2"/>
          <p:cNvSpPr/>
          <p:nvPr/>
        </p:nvSpPr>
        <p:spPr>
          <a:xfrm>
            <a:off x="1820172" y="109335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5" name="Image 0" descr="preencoded.png"/>
          <p:cNvPicPr>
            <a:picLocks noChangeAspect="1"/>
          </p:cNvPicPr>
          <p:nvPr/>
        </p:nvPicPr>
        <p:blipFill>
          <a:blip r:embed="rId3"/>
          <a:stretch>
            <a:fillRect/>
          </a:stretch>
        </p:blipFill>
        <p:spPr>
          <a:xfrm>
            <a:off x="939917" y="10718800"/>
            <a:ext cx="660483" cy="660400"/>
          </a:xfrm>
          <a:prstGeom prst="rect">
            <a:avLst/>
          </a:prstGeom>
        </p:spPr>
      </p:pic>
      <p:sp>
        <p:nvSpPr>
          <p:cNvPr id="6" name="Shape 3"/>
          <p:cNvSpPr/>
          <p:nvPr/>
        </p:nvSpPr>
        <p:spPr>
          <a:xfrm>
            <a:off x="21478384" y="13055600"/>
            <a:ext cx="2146568" cy="337035"/>
          </a:xfrm>
          <a:prstGeom prst="rect">
            <a:avLst/>
          </a:prstGeom>
          <a:noFill/>
          <a:ln/>
        </p:spPr>
      </p:sp>
      <p:pic>
        <p:nvPicPr>
          <p:cNvPr id="7" name="Image 1" descr="preencoded.png"/>
          <p:cNvPicPr>
            <a:picLocks noChangeAspect="1"/>
          </p:cNvPicPr>
          <p:nvPr/>
        </p:nvPicPr>
        <p:blipFill>
          <a:blip r:embed="rId4"/>
          <a:stretch>
            <a:fillRect/>
          </a:stretch>
        </p:blipFill>
        <p:spPr>
          <a:xfrm>
            <a:off x="21478384" y="13055600"/>
            <a:ext cx="2146568" cy="328778"/>
          </a:xfrm>
          <a:prstGeom prst="rect">
            <a:avLst/>
          </a:prstGeom>
        </p:spPr>
      </p:pic>
      <p:pic>
        <p:nvPicPr>
          <p:cNvPr id="8" name="Image 2" descr="preencoded.png"/>
          <p:cNvPicPr>
            <a:picLocks noChangeAspect="1"/>
          </p:cNvPicPr>
          <p:nvPr/>
        </p:nvPicPr>
        <p:blipFill>
          <a:blip r:embed="rId5"/>
          <a:stretch>
            <a:fillRect/>
          </a:stretch>
        </p:blipFill>
        <p:spPr>
          <a:xfrm>
            <a:off x="21735120" y="13062355"/>
            <a:ext cx="316051" cy="316016"/>
          </a:xfrm>
          <a:prstGeom prst="rect">
            <a:avLst/>
          </a:prstGeom>
        </p:spPr>
      </p:pic>
      <p:sp>
        <p:nvSpPr>
          <p:cNvPr id="9"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10" name="Image 3" descr="preencoded.png"/>
          <p:cNvPicPr>
            <a:picLocks noChangeAspect="1"/>
          </p:cNvPicPr>
          <p:nvPr/>
        </p:nvPicPr>
        <p:blipFill>
          <a:blip r:embed="rId6"/>
          <a:stretch>
            <a:fillRect/>
          </a:stretch>
        </p:blipFill>
        <p:spPr>
          <a:xfrm>
            <a:off x="12193524" y="2324100"/>
            <a:ext cx="8560870" cy="8395188"/>
          </a:xfrm>
          <a:prstGeom prst="rect">
            <a:avLst/>
          </a:prstGeom>
        </p:spPr>
      </p:pic>
      <p:pic>
        <p:nvPicPr>
          <p:cNvPr id="15" name="Picture 14">
            <a:extLst>
              <a:ext uri="{FF2B5EF4-FFF2-40B4-BE49-F238E27FC236}">
                <a16:creationId xmlns:a16="http://schemas.microsoft.com/office/drawing/2014/main" id="{AA0A12DC-82B9-4ABC-A8FB-0259EDB6CFDC}"/>
              </a:ext>
            </a:extLst>
          </p:cNvPr>
          <p:cNvPicPr>
            <a:picLocks noChangeAspect="1"/>
          </p:cNvPicPr>
          <p:nvPr/>
        </p:nvPicPr>
        <p:blipFill>
          <a:blip r:embed="rId7"/>
          <a:stretch>
            <a:fillRect/>
          </a:stretch>
        </p:blipFill>
        <p:spPr>
          <a:xfrm>
            <a:off x="16601001" y="1259541"/>
            <a:ext cx="5357912" cy="53995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2133867" y="1447800"/>
            <a:ext cx="3768138"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Gantt Chart</a:t>
            </a:r>
            <a:endParaRPr lang="en-US" sz="5000" dirty="0"/>
          </a:p>
        </p:txBody>
      </p:sp>
      <p:sp>
        <p:nvSpPr>
          <p:cNvPr id="3" name="Text 1"/>
          <p:cNvSpPr/>
          <p:nvPr/>
        </p:nvSpPr>
        <p:spPr>
          <a:xfrm>
            <a:off x="17934642" y="1549400"/>
            <a:ext cx="4415919" cy="592667"/>
          </a:xfrm>
          <a:prstGeom prst="rect">
            <a:avLst/>
          </a:prstGeom>
          <a:noFill/>
          <a:ln/>
        </p:spPr>
        <p:txBody>
          <a:bodyPr wrap="square" lIns="0" tIns="0" rIns="0" bIns="0" rtlCol="0" anchor="t"/>
          <a:lstStyle/>
          <a:p>
            <a:pPr algn="l"/>
            <a:r>
              <a:rPr lang="en-US" sz="3500" dirty="0">
                <a:solidFill>
                  <a:srgbClr val="9C9C9C">
                    <a:alpha val="100000"/>
                  </a:srgbClr>
                </a:solidFill>
                <a:latin typeface="LL Riforma Regular" pitchFamily="34" charset="0"/>
                <a:ea typeface="LL Riforma Regular" pitchFamily="34" charset="-122"/>
                <a:cs typeface="LL Riforma Regular" pitchFamily="34" charset="-120"/>
              </a:rPr>
              <a:t>Active Development</a:t>
            </a:r>
            <a:endParaRPr lang="en-US" sz="35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095" y="13062355"/>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8" name="Image 2" descr="preencoded.png"/>
          <p:cNvPicPr>
            <a:picLocks noChangeAspect="1"/>
          </p:cNvPicPr>
          <p:nvPr/>
        </p:nvPicPr>
        <p:blipFill>
          <a:blip r:embed="rId5"/>
          <a:stretch>
            <a:fillRect/>
          </a:stretch>
        </p:blipFill>
        <p:spPr>
          <a:xfrm>
            <a:off x="2133867" y="3606800"/>
            <a:ext cx="20093911" cy="8318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2133867" y="1447800"/>
            <a:ext cx="6664100" cy="846667"/>
          </a:xfrm>
          <a:prstGeom prst="rect">
            <a:avLst/>
          </a:prstGeom>
          <a:noFill/>
          <a:ln/>
        </p:spPr>
        <p:txBody>
          <a:bodyPr wrap="square" lIns="0" tIns="0" rIns="0" bIns="0" rtlCol="0" anchor="t"/>
          <a:lstStyle/>
          <a:p>
            <a:pPr algn="l"/>
            <a:r>
              <a:rPr lang="en-US" sz="5000" dirty="0">
                <a:solidFill>
                  <a:srgbClr val="2C00FF">
                    <a:alpha val="100000"/>
                  </a:srgbClr>
                </a:solidFill>
                <a:latin typeface="LL Riforma Regular" pitchFamily="34" charset="0"/>
                <a:ea typeface="LL Riforma Regular" pitchFamily="34" charset="-122"/>
                <a:cs typeface="LL Riforma Regular" pitchFamily="34" charset="-120"/>
              </a:rPr>
              <a:t>Important Milestones</a:t>
            </a:r>
            <a:endParaRPr lang="en-US" sz="5000" dirty="0"/>
          </a:p>
        </p:txBody>
      </p:sp>
      <p:sp>
        <p:nvSpPr>
          <p:cNvPr id="3" name="Text 1"/>
          <p:cNvSpPr/>
          <p:nvPr/>
        </p:nvSpPr>
        <p:spPr>
          <a:xfrm>
            <a:off x="17934642" y="1549400"/>
            <a:ext cx="4415919" cy="592667"/>
          </a:xfrm>
          <a:prstGeom prst="rect">
            <a:avLst/>
          </a:prstGeom>
          <a:noFill/>
          <a:ln/>
        </p:spPr>
        <p:txBody>
          <a:bodyPr wrap="square" lIns="0" tIns="0" rIns="0" bIns="0" rtlCol="0" anchor="t"/>
          <a:lstStyle/>
          <a:p>
            <a:pPr algn="l"/>
            <a:r>
              <a:rPr lang="en-US" sz="3500" dirty="0">
                <a:solidFill>
                  <a:srgbClr val="9C9C9C">
                    <a:alpha val="100000"/>
                  </a:srgbClr>
                </a:solidFill>
                <a:latin typeface="LL Riforma Regular" pitchFamily="34" charset="0"/>
                <a:ea typeface="LL Riforma Regular" pitchFamily="34" charset="-122"/>
                <a:cs typeface="LL Riforma Regular" pitchFamily="34" charset="-120"/>
              </a:rPr>
              <a:t>Active Development</a:t>
            </a:r>
            <a:endParaRPr lang="en-US" sz="35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095" y="13062355"/>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8" name="Shape 4"/>
          <p:cNvSpPr/>
          <p:nvPr/>
        </p:nvSpPr>
        <p:spPr>
          <a:xfrm>
            <a:off x="0" y="3390900"/>
            <a:ext cx="24387048" cy="10325100"/>
          </a:xfrm>
          <a:prstGeom prst="roundRect">
            <a:avLst>
              <a:gd name="adj" fmla="val 2480"/>
            </a:avLst>
          </a:prstGeom>
          <a:solidFill>
            <a:srgbClr val="FFFFFF">
              <a:alpha val="100000"/>
            </a:srgbClr>
          </a:solidFill>
          <a:ln/>
        </p:spPr>
      </p:sp>
      <p:sp>
        <p:nvSpPr>
          <p:cNvPr id="9" name="Text 5"/>
          <p:cNvSpPr/>
          <p:nvPr/>
        </p:nvSpPr>
        <p:spPr>
          <a:xfrm>
            <a:off x="2133867" y="4559300"/>
            <a:ext cx="6130633"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Exposure Algorithm</a:t>
            </a:r>
            <a:endParaRPr lang="en-US" sz="5000" dirty="0"/>
          </a:p>
        </p:txBody>
      </p:sp>
      <p:sp>
        <p:nvSpPr>
          <p:cNvPr id="10" name="Text 6"/>
          <p:cNvSpPr/>
          <p:nvPr/>
        </p:nvSpPr>
        <p:spPr>
          <a:xfrm>
            <a:off x="2133867" y="8763000"/>
            <a:ext cx="7324582"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Viewfinder &amp; Evaluation</a:t>
            </a:r>
            <a:endParaRPr lang="en-US" sz="5000" dirty="0"/>
          </a:p>
        </p:txBody>
      </p:sp>
      <p:sp>
        <p:nvSpPr>
          <p:cNvPr id="11" name="Text 7"/>
          <p:cNvSpPr/>
          <p:nvPr/>
        </p:nvSpPr>
        <p:spPr>
          <a:xfrm>
            <a:off x="14378197" y="4559300"/>
            <a:ext cx="8988490"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Abandonment of frameworks</a:t>
            </a:r>
            <a:endParaRPr lang="en-US" sz="5000" dirty="0"/>
          </a:p>
        </p:txBody>
      </p:sp>
      <p:sp>
        <p:nvSpPr>
          <p:cNvPr id="12" name="Text 8"/>
          <p:cNvSpPr/>
          <p:nvPr/>
        </p:nvSpPr>
        <p:spPr>
          <a:xfrm>
            <a:off x="2133867" y="5676900"/>
            <a:ext cx="8958853" cy="13758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An algorithm was developed that calculated the EV value based on the user input, which is based on a logarithmic equation. This algorithm helps in training, as well as evaluating the user's work</a:t>
            </a:r>
            <a:endParaRPr lang="en-US" sz="2500" dirty="0"/>
          </a:p>
        </p:txBody>
      </p:sp>
      <p:sp>
        <p:nvSpPr>
          <p:cNvPr id="13" name="Text 9"/>
          <p:cNvSpPr/>
          <p:nvPr/>
        </p:nvSpPr>
        <p:spPr>
          <a:xfrm>
            <a:off x="2133867" y="9880600"/>
            <a:ext cx="8958853" cy="13758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The ability to output the user's result was developed in order to emulate the functions of photographing.  The Dom to Image framework is responsible for displaying photos</a:t>
            </a:r>
            <a:endParaRPr lang="en-US" sz="2500" dirty="0"/>
          </a:p>
        </p:txBody>
      </p:sp>
      <p:sp>
        <p:nvSpPr>
          <p:cNvPr id="14" name="Text 10"/>
          <p:cNvSpPr/>
          <p:nvPr/>
        </p:nvSpPr>
        <p:spPr>
          <a:xfrm>
            <a:off x="14378197" y="5676900"/>
            <a:ext cx="8958853" cy="20108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During development, it was decided not to use large frameworks for the frontend and to keep the implementation in regular JavaScript</a:t>
            </a:r>
            <a:endParaRPr lang="en-US" sz="2500" dirty="0"/>
          </a:p>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 </a:t>
            </a:r>
            <a:endParaRPr lang="en-US" sz="2500" dirty="0"/>
          </a:p>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The main reason: the desire to keep the minimalism of development, as well as time constraints</a:t>
            </a:r>
            <a:endParaRPr lang="en-US" sz="2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EFF1F4"/>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7090A25-0CB3-4142-B350-9C85829CA519}"/>
              </a:ext>
            </a:extLst>
          </p:cNvPr>
          <p:cNvPicPr>
            <a:picLocks noChangeAspect="1"/>
          </p:cNvPicPr>
          <p:nvPr/>
        </p:nvPicPr>
        <p:blipFill>
          <a:blip r:embed="rId3"/>
          <a:stretch>
            <a:fillRect/>
          </a:stretch>
        </p:blipFill>
        <p:spPr>
          <a:xfrm>
            <a:off x="10542494" y="896470"/>
            <a:ext cx="12711096" cy="10216395"/>
          </a:xfrm>
          <a:prstGeom prst="rect">
            <a:avLst/>
          </a:prstGeom>
        </p:spPr>
      </p:pic>
      <p:sp>
        <p:nvSpPr>
          <p:cNvPr id="8" name="Text 0"/>
          <p:cNvSpPr/>
          <p:nvPr/>
        </p:nvSpPr>
        <p:spPr>
          <a:xfrm>
            <a:off x="939917" y="6807200"/>
            <a:ext cx="19750969"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Testing &amp; Deployment</a:t>
            </a:r>
            <a:endParaRPr lang="en-US" sz="12000" dirty="0"/>
          </a:p>
        </p:txBody>
      </p:sp>
      <p:sp>
        <p:nvSpPr>
          <p:cNvPr id="9" name="Text 1"/>
          <p:cNvSpPr/>
          <p:nvPr/>
        </p:nvSpPr>
        <p:spPr>
          <a:xfrm>
            <a:off x="939917" y="1193800"/>
            <a:ext cx="4733458" cy="846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10" name="Text 2"/>
          <p:cNvSpPr/>
          <p:nvPr/>
        </p:nvSpPr>
        <p:spPr>
          <a:xfrm>
            <a:off x="1820197" y="109335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11" name="Image 6" descr="preencoded.png"/>
          <p:cNvPicPr>
            <a:picLocks noChangeAspect="1"/>
          </p:cNvPicPr>
          <p:nvPr/>
        </p:nvPicPr>
        <p:blipFill>
          <a:blip r:embed="rId4"/>
          <a:stretch>
            <a:fillRect/>
          </a:stretch>
        </p:blipFill>
        <p:spPr>
          <a:xfrm>
            <a:off x="939917" y="10718800"/>
            <a:ext cx="660483" cy="660400"/>
          </a:xfrm>
          <a:prstGeom prst="rect">
            <a:avLst/>
          </a:prstGeom>
        </p:spPr>
      </p:pic>
      <p:sp>
        <p:nvSpPr>
          <p:cNvPr id="12" name="Shape 3"/>
          <p:cNvSpPr/>
          <p:nvPr/>
        </p:nvSpPr>
        <p:spPr>
          <a:xfrm>
            <a:off x="21478384" y="13055600"/>
            <a:ext cx="2146568" cy="337035"/>
          </a:xfrm>
          <a:prstGeom prst="rect">
            <a:avLst/>
          </a:prstGeom>
          <a:noFill/>
          <a:ln/>
        </p:spPr>
      </p:sp>
      <p:pic>
        <p:nvPicPr>
          <p:cNvPr id="13" name="Image 7" descr="preencoded.png"/>
          <p:cNvPicPr>
            <a:picLocks noChangeAspect="1"/>
          </p:cNvPicPr>
          <p:nvPr/>
        </p:nvPicPr>
        <p:blipFill>
          <a:blip r:embed="rId5"/>
          <a:stretch>
            <a:fillRect/>
          </a:stretch>
        </p:blipFill>
        <p:spPr>
          <a:xfrm>
            <a:off x="21478384" y="13055600"/>
            <a:ext cx="2146568" cy="328778"/>
          </a:xfrm>
          <a:prstGeom prst="rect">
            <a:avLst/>
          </a:prstGeom>
        </p:spPr>
      </p:pic>
      <p:pic>
        <p:nvPicPr>
          <p:cNvPr id="14" name="Image 8" descr="preencoded.png"/>
          <p:cNvPicPr>
            <a:picLocks noChangeAspect="1"/>
          </p:cNvPicPr>
          <p:nvPr/>
        </p:nvPicPr>
        <p:blipFill>
          <a:blip r:embed="rId6"/>
          <a:stretch>
            <a:fillRect/>
          </a:stretch>
        </p:blipFill>
        <p:spPr>
          <a:xfrm>
            <a:off x="21735095" y="13062355"/>
            <a:ext cx="316051" cy="316016"/>
          </a:xfrm>
          <a:prstGeom prst="rect">
            <a:avLst/>
          </a:prstGeom>
        </p:spPr>
      </p:pic>
      <p:sp>
        <p:nvSpPr>
          <p:cNvPr id="15"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4E5EA"/>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175397" y="2565400"/>
            <a:ext cx="18048956" cy="8585200"/>
          </a:xfrm>
          <a:prstGeom prst="rect">
            <a:avLst/>
          </a:prstGeom>
        </p:spPr>
      </p:pic>
      <p:pic>
        <p:nvPicPr>
          <p:cNvPr id="3" name="Image 1" descr="preencoded.png"/>
          <p:cNvPicPr>
            <a:picLocks noChangeAspect="1"/>
          </p:cNvPicPr>
          <p:nvPr/>
        </p:nvPicPr>
        <p:blipFill>
          <a:blip r:embed="rId4"/>
          <a:stretch>
            <a:fillRect/>
          </a:stretch>
        </p:blipFill>
        <p:spPr>
          <a:xfrm>
            <a:off x="18214076" y="5016500"/>
            <a:ext cx="3010276" cy="4110403"/>
          </a:xfrm>
          <a:prstGeom prst="rect">
            <a:avLst/>
          </a:prstGeom>
        </p:spPr>
      </p:pic>
      <p:sp>
        <p:nvSpPr>
          <p:cNvPr id="4" name="Text 0"/>
          <p:cNvSpPr/>
          <p:nvPr/>
        </p:nvSpPr>
        <p:spPr>
          <a:xfrm>
            <a:off x="4204225" y="4826000"/>
            <a:ext cx="3831646" cy="592667"/>
          </a:xfrm>
          <a:prstGeom prst="rect">
            <a:avLst/>
          </a:prstGeom>
          <a:noFill/>
          <a:ln/>
        </p:spPr>
        <p:txBody>
          <a:bodyPr wrap="square" lIns="0" tIns="0" rIns="0" bIns="0" rtlCol="0" anchor="t"/>
          <a:lstStyle/>
          <a:p>
            <a:pPr algn="l"/>
            <a:r>
              <a:rPr lang="en-US" sz="3500" dirty="0">
                <a:solidFill>
                  <a:srgbClr val="000000">
                    <a:alpha val="100000"/>
                  </a:srgbClr>
                </a:solidFill>
                <a:latin typeface="LL Riforma Regular" pitchFamily="34" charset="0"/>
                <a:ea typeface="LL Riforma Regular" pitchFamily="34" charset="-122"/>
                <a:cs typeface="LL Riforma Regular" pitchFamily="34" charset="-120"/>
              </a:rPr>
              <a:t>What is LensLab?</a:t>
            </a:r>
            <a:endParaRPr lang="en-US" sz="3500" dirty="0"/>
          </a:p>
        </p:txBody>
      </p:sp>
      <p:sp>
        <p:nvSpPr>
          <p:cNvPr id="5" name="Text 1"/>
          <p:cNvSpPr/>
          <p:nvPr/>
        </p:nvSpPr>
        <p:spPr>
          <a:xfrm>
            <a:off x="4204225" y="7708900"/>
            <a:ext cx="4022169" cy="592667"/>
          </a:xfrm>
          <a:prstGeom prst="rect">
            <a:avLst/>
          </a:prstGeom>
          <a:noFill/>
          <a:ln/>
        </p:spPr>
        <p:txBody>
          <a:bodyPr wrap="square" lIns="0" tIns="0" rIns="0" bIns="0" rtlCol="0" anchor="t"/>
          <a:lstStyle/>
          <a:p>
            <a:pPr algn="l"/>
            <a:r>
              <a:rPr lang="en-US" sz="3500" dirty="0">
                <a:solidFill>
                  <a:srgbClr val="000000">
                    <a:alpha val="100000"/>
                  </a:srgbClr>
                </a:solidFill>
                <a:latin typeface="LL Riforma Regular" pitchFamily="34" charset="0"/>
                <a:ea typeface="LL Riforma Regular" pitchFamily="34" charset="-122"/>
                <a:cs typeface="LL Riforma Regular" pitchFamily="34" charset="-120"/>
              </a:rPr>
              <a:t>Project Motivation</a:t>
            </a:r>
            <a:endParaRPr lang="en-US" sz="3500" dirty="0"/>
          </a:p>
        </p:txBody>
      </p:sp>
      <p:sp>
        <p:nvSpPr>
          <p:cNvPr id="6" name="Text 2"/>
          <p:cNvSpPr/>
          <p:nvPr/>
        </p:nvSpPr>
        <p:spPr>
          <a:xfrm>
            <a:off x="10199375" y="3225800"/>
            <a:ext cx="3920557"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Introduction</a:t>
            </a:r>
            <a:endParaRPr lang="en-US" sz="5000" dirty="0"/>
          </a:p>
        </p:txBody>
      </p:sp>
      <p:sp>
        <p:nvSpPr>
          <p:cNvPr id="7" name="Text 3"/>
          <p:cNvSpPr/>
          <p:nvPr/>
        </p:nvSpPr>
        <p:spPr>
          <a:xfrm>
            <a:off x="4204225" y="5778500"/>
            <a:ext cx="12921748" cy="7408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LensLab is a web-based application that combines theoretical lessons and practical camera simulations to help users improve their photography skills and knowledge.</a:t>
            </a:r>
            <a:endParaRPr lang="en-US" sz="2500" dirty="0"/>
          </a:p>
        </p:txBody>
      </p:sp>
      <p:sp>
        <p:nvSpPr>
          <p:cNvPr id="8" name="Text 4"/>
          <p:cNvSpPr/>
          <p:nvPr/>
        </p:nvSpPr>
        <p:spPr>
          <a:xfrm>
            <a:off x="4204225" y="8661400"/>
            <a:ext cx="12921748" cy="16933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LensLab was developed by an experienced member of the Lumiere Society of Photographers, who, as a semi-professional photographer, recognized the need for a user-friendly and comprehensive online learning platform in the field of photography that addresses the limitations of existing resources and offers a practical approach to photography education.</a:t>
            </a:r>
            <a:endParaRPr lang="en-US" sz="2500" dirty="0"/>
          </a:p>
        </p:txBody>
      </p:sp>
      <p:sp>
        <p:nvSpPr>
          <p:cNvPr id="9" name="Shape 5"/>
          <p:cNvSpPr/>
          <p:nvPr/>
        </p:nvSpPr>
        <p:spPr>
          <a:xfrm>
            <a:off x="21478384" y="13055600"/>
            <a:ext cx="2146568" cy="337035"/>
          </a:xfrm>
          <a:prstGeom prst="rect">
            <a:avLst/>
          </a:prstGeom>
          <a:noFill/>
          <a:ln/>
        </p:spPr>
      </p:sp>
      <p:pic>
        <p:nvPicPr>
          <p:cNvPr id="10" name="Image 2" descr="preencoded.png"/>
          <p:cNvPicPr>
            <a:picLocks noChangeAspect="1"/>
          </p:cNvPicPr>
          <p:nvPr/>
        </p:nvPicPr>
        <p:blipFill>
          <a:blip r:embed="rId5"/>
          <a:stretch>
            <a:fillRect/>
          </a:stretch>
        </p:blipFill>
        <p:spPr>
          <a:xfrm>
            <a:off x="21478384" y="13055600"/>
            <a:ext cx="2146568" cy="328778"/>
          </a:xfrm>
          <a:prstGeom prst="rect">
            <a:avLst/>
          </a:prstGeom>
        </p:spPr>
      </p:pic>
      <p:pic>
        <p:nvPicPr>
          <p:cNvPr id="11" name="Image 3" descr="preencoded.png"/>
          <p:cNvPicPr>
            <a:picLocks noChangeAspect="1"/>
          </p:cNvPicPr>
          <p:nvPr/>
        </p:nvPicPr>
        <p:blipFill>
          <a:blip r:embed="rId6"/>
          <a:stretch>
            <a:fillRect/>
          </a:stretch>
        </p:blipFill>
        <p:spPr>
          <a:xfrm>
            <a:off x="21735133" y="13062356"/>
            <a:ext cx="316057" cy="316016"/>
          </a:xfrm>
          <a:prstGeom prst="rect">
            <a:avLst/>
          </a:prstGeom>
        </p:spPr>
      </p:pic>
      <p:sp>
        <p:nvSpPr>
          <p:cNvPr id="12" name="Text 6"/>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E4E5EA"/>
        </a:solidFill>
        <a:effectLst/>
      </p:bgPr>
    </p:bg>
    <p:spTree>
      <p:nvGrpSpPr>
        <p:cNvPr id="1" name=""/>
        <p:cNvGrpSpPr/>
        <p:nvPr/>
      </p:nvGrpSpPr>
      <p:grpSpPr>
        <a:xfrm>
          <a:off x="0" y="0"/>
          <a:ext cx="0" cy="0"/>
          <a:chOff x="0" y="0"/>
          <a:chExt cx="0" cy="0"/>
        </a:xfrm>
      </p:grpSpPr>
      <p:sp>
        <p:nvSpPr>
          <p:cNvPr id="2" name="Shape 0"/>
          <p:cNvSpPr/>
          <p:nvPr/>
        </p:nvSpPr>
        <p:spPr>
          <a:xfrm>
            <a:off x="3175397" y="2565400"/>
            <a:ext cx="18048956" cy="8585200"/>
          </a:xfrm>
          <a:prstGeom prst="roundRect">
            <a:avLst>
              <a:gd name="adj" fmla="val 2982"/>
            </a:avLst>
          </a:prstGeom>
          <a:solidFill>
            <a:srgbClr val="FFFFFF">
              <a:alpha val="100000"/>
            </a:srgbClr>
          </a:solidFill>
          <a:ln/>
        </p:spPr>
      </p:sp>
      <p:sp>
        <p:nvSpPr>
          <p:cNvPr id="3" name="Text 1"/>
          <p:cNvSpPr/>
          <p:nvPr/>
        </p:nvSpPr>
        <p:spPr>
          <a:xfrm>
            <a:off x="3962895" y="5283200"/>
            <a:ext cx="7908855" cy="3437467"/>
          </a:xfrm>
          <a:prstGeom prst="rect">
            <a:avLst/>
          </a:prstGeom>
          <a:noFill/>
          <a:ln/>
        </p:spPr>
        <p:txBody>
          <a:bodyPr wrap="square" lIns="0" tIns="0" rIns="0" bIns="0" rtlCol="0" anchor="t"/>
          <a:lstStyle/>
          <a:p>
            <a:pPr marL="685800" lvl="1" indent="-342900" algn="l">
              <a:spcAft>
                <a:spcPts val="1700"/>
              </a:spcAft>
              <a:buSzPct val="100000"/>
              <a:buFont typeface="+mj-lt"/>
              <a:buAutoNum type="arabicPeriod"/>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Closed Testing with Technical Consults</a:t>
            </a:r>
            <a:endParaRPr lang="en-US" sz="3500" dirty="0"/>
          </a:p>
          <a:p>
            <a:pPr marL="685800" lvl="1" indent="-342900" algn="l">
              <a:spcAft>
                <a:spcPts val="1700"/>
              </a:spcAft>
              <a:buSzPct val="100000"/>
              <a:buFont typeface="+mj-lt"/>
              <a:buAutoNum type="arabicPeriod"/>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Opened testing with Lumiere</a:t>
            </a:r>
            <a:endParaRPr lang="en-US" sz="3500" dirty="0"/>
          </a:p>
          <a:p>
            <a:pPr marL="685800" lvl="1" indent="-342900" algn="l">
              <a:spcAft>
                <a:spcPts val="1700"/>
              </a:spcAft>
              <a:buSzPct val="100000"/>
              <a:buFont typeface="+mj-lt"/>
              <a:buAutoNum type="arabicPeriod"/>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Surveys and Focus Groups</a:t>
            </a:r>
            <a:endParaRPr lang="en-US" sz="3500" dirty="0"/>
          </a:p>
          <a:p>
            <a:pPr marL="685800" lvl="1" indent="-342900" algn="l">
              <a:spcAft>
                <a:spcPts val="1700"/>
              </a:spcAft>
              <a:buSzPct val="100000"/>
              <a:buFont typeface="+mj-lt"/>
              <a:buAutoNum type="arabicPeriod"/>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Deployment</a:t>
            </a:r>
            <a:endParaRPr lang="en-US" sz="3500" dirty="0"/>
          </a:p>
        </p:txBody>
      </p:sp>
      <p:sp>
        <p:nvSpPr>
          <p:cNvPr id="4" name="Text 2"/>
          <p:cNvSpPr/>
          <p:nvPr/>
        </p:nvSpPr>
        <p:spPr>
          <a:xfrm>
            <a:off x="9958045" y="3098800"/>
            <a:ext cx="4682652"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Testing Stages</a:t>
            </a:r>
            <a:endParaRPr lang="en-US" sz="5000" dirty="0"/>
          </a:p>
        </p:txBody>
      </p:sp>
      <p:sp>
        <p:nvSpPr>
          <p:cNvPr id="5" name="Shape 3"/>
          <p:cNvSpPr/>
          <p:nvPr/>
        </p:nvSpPr>
        <p:spPr>
          <a:xfrm>
            <a:off x="21478384" y="13055600"/>
            <a:ext cx="2146568" cy="337035"/>
          </a:xfrm>
          <a:prstGeom prst="rect">
            <a:avLst/>
          </a:prstGeom>
          <a:noFill/>
          <a:ln/>
        </p:spPr>
      </p:sp>
      <p:pic>
        <p:nvPicPr>
          <p:cNvPr id="6"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7" name="Image 1" descr="preencoded.png"/>
          <p:cNvPicPr>
            <a:picLocks noChangeAspect="1"/>
          </p:cNvPicPr>
          <p:nvPr/>
        </p:nvPicPr>
        <p:blipFill>
          <a:blip r:embed="rId4"/>
          <a:stretch>
            <a:fillRect/>
          </a:stretch>
        </p:blipFill>
        <p:spPr>
          <a:xfrm>
            <a:off x="21735095" y="13062355"/>
            <a:ext cx="316051" cy="316016"/>
          </a:xfrm>
          <a:prstGeom prst="rect">
            <a:avLst/>
          </a:prstGeom>
        </p:spPr>
      </p:pic>
      <p:sp>
        <p:nvSpPr>
          <p:cNvPr id="8"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9" name="Image 2" descr="preencoded.png"/>
          <p:cNvPicPr>
            <a:picLocks noChangeAspect="1"/>
          </p:cNvPicPr>
          <p:nvPr/>
        </p:nvPicPr>
        <p:blipFill>
          <a:blip r:embed="rId5"/>
          <a:stretch>
            <a:fillRect/>
          </a:stretch>
        </p:blipFill>
        <p:spPr>
          <a:xfrm>
            <a:off x="12797544" y="4084932"/>
            <a:ext cx="7301180" cy="554613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E4E5EA"/>
        </a:solidFill>
        <a:effectLst/>
      </p:bgPr>
    </p:bg>
    <p:spTree>
      <p:nvGrpSpPr>
        <p:cNvPr id="1" name=""/>
        <p:cNvGrpSpPr/>
        <p:nvPr/>
      </p:nvGrpSpPr>
      <p:grpSpPr>
        <a:xfrm>
          <a:off x="0" y="0"/>
          <a:ext cx="0" cy="0"/>
          <a:chOff x="0" y="0"/>
          <a:chExt cx="0" cy="0"/>
        </a:xfrm>
      </p:grpSpPr>
      <p:sp>
        <p:nvSpPr>
          <p:cNvPr id="2" name="Shape 0"/>
          <p:cNvSpPr/>
          <p:nvPr/>
        </p:nvSpPr>
        <p:spPr>
          <a:xfrm>
            <a:off x="7697162" y="2565400"/>
            <a:ext cx="8992724" cy="8585200"/>
          </a:xfrm>
          <a:prstGeom prst="roundRect">
            <a:avLst>
              <a:gd name="adj" fmla="val 2982"/>
            </a:avLst>
          </a:prstGeom>
          <a:solidFill>
            <a:srgbClr val="FFFFFF">
              <a:alpha val="100000"/>
            </a:srgbClr>
          </a:solidFill>
          <a:ln/>
        </p:spPr>
      </p:sp>
      <p:sp>
        <p:nvSpPr>
          <p:cNvPr id="3" name="Shape 1"/>
          <p:cNvSpPr/>
          <p:nvPr/>
        </p:nvSpPr>
        <p:spPr>
          <a:xfrm>
            <a:off x="21478384" y="13055600"/>
            <a:ext cx="2146568" cy="337035"/>
          </a:xfrm>
          <a:prstGeom prst="rect">
            <a:avLst/>
          </a:prstGeom>
          <a:noFill/>
          <a:ln/>
        </p:spPr>
      </p:sp>
      <p:pic>
        <p:nvPicPr>
          <p:cNvPr id="4"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5" name="Image 1" descr="preencoded.png"/>
          <p:cNvPicPr>
            <a:picLocks noChangeAspect="1"/>
          </p:cNvPicPr>
          <p:nvPr/>
        </p:nvPicPr>
        <p:blipFill>
          <a:blip r:embed="rId4"/>
          <a:stretch>
            <a:fillRect/>
          </a:stretch>
        </p:blipFill>
        <p:spPr>
          <a:xfrm>
            <a:off x="21735095" y="13062355"/>
            <a:ext cx="316051" cy="316016"/>
          </a:xfrm>
          <a:prstGeom prst="rect">
            <a:avLst/>
          </a:prstGeom>
        </p:spPr>
      </p:pic>
      <p:sp>
        <p:nvSpPr>
          <p:cNvPr id="6" name="Text 2"/>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7" name="Image 2" descr="preencoded.png"/>
          <p:cNvPicPr>
            <a:picLocks noChangeAspect="1"/>
          </p:cNvPicPr>
          <p:nvPr/>
        </p:nvPicPr>
        <p:blipFill>
          <a:blip r:embed="rId5"/>
          <a:stretch>
            <a:fillRect/>
          </a:stretch>
        </p:blipFill>
        <p:spPr>
          <a:xfrm>
            <a:off x="9322965" y="3975100"/>
            <a:ext cx="5753819" cy="5753100"/>
          </a:xfrm>
          <a:prstGeom prst="rect">
            <a:avLst/>
          </a:prstGeom>
        </p:spPr>
      </p:pic>
      <p:sp>
        <p:nvSpPr>
          <p:cNvPr id="8" name="Text 3"/>
          <p:cNvSpPr/>
          <p:nvPr/>
        </p:nvSpPr>
        <p:spPr>
          <a:xfrm>
            <a:off x="9998266" y="10337800"/>
            <a:ext cx="4403217" cy="592667"/>
          </a:xfrm>
          <a:prstGeom prst="rect">
            <a:avLst/>
          </a:prstGeom>
          <a:noFill/>
          <a:ln/>
        </p:spPr>
        <p:txBody>
          <a:bodyPr wrap="square" lIns="0" tIns="0" rIns="0" bIns="0" rtlCol="0" anchor="t"/>
          <a:lstStyle/>
          <a:p>
            <a:pPr algn="ctr">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racerf01.github.io</a:t>
            </a:r>
            <a:endParaRPr lang="en-US" sz="3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EFF1F4"/>
        </a:solidFill>
        <a:effectLst/>
      </p:bgPr>
    </p:bg>
    <p:spTree>
      <p:nvGrpSpPr>
        <p:cNvPr id="1" name=""/>
        <p:cNvGrpSpPr/>
        <p:nvPr/>
      </p:nvGrpSpPr>
      <p:grpSpPr>
        <a:xfrm>
          <a:off x="0" y="0"/>
          <a:ext cx="0" cy="0"/>
          <a:chOff x="0" y="0"/>
          <a:chExt cx="0" cy="0"/>
        </a:xfrm>
      </p:grpSpPr>
      <p:sp>
        <p:nvSpPr>
          <p:cNvPr id="2" name="Text 0"/>
          <p:cNvSpPr/>
          <p:nvPr/>
        </p:nvSpPr>
        <p:spPr>
          <a:xfrm>
            <a:off x="939917" y="6807200"/>
            <a:ext cx="19750969"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Recommendations</a:t>
            </a:r>
            <a:endParaRPr lang="en-US" sz="12000" dirty="0"/>
          </a:p>
        </p:txBody>
      </p:sp>
      <p:sp>
        <p:nvSpPr>
          <p:cNvPr id="3" name="Text 1"/>
          <p:cNvSpPr/>
          <p:nvPr/>
        </p:nvSpPr>
        <p:spPr>
          <a:xfrm>
            <a:off x="939917" y="1193800"/>
            <a:ext cx="4733458" cy="846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4" name="Text 2"/>
          <p:cNvSpPr/>
          <p:nvPr/>
        </p:nvSpPr>
        <p:spPr>
          <a:xfrm>
            <a:off x="1820197" y="109335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5" name="Image 0" descr="preencoded.png"/>
          <p:cNvPicPr>
            <a:picLocks noChangeAspect="1"/>
          </p:cNvPicPr>
          <p:nvPr/>
        </p:nvPicPr>
        <p:blipFill>
          <a:blip r:embed="rId3"/>
          <a:stretch>
            <a:fillRect/>
          </a:stretch>
        </p:blipFill>
        <p:spPr>
          <a:xfrm>
            <a:off x="939917" y="10718800"/>
            <a:ext cx="660483" cy="660400"/>
          </a:xfrm>
          <a:prstGeom prst="rect">
            <a:avLst/>
          </a:prstGeom>
        </p:spPr>
      </p:pic>
      <p:sp>
        <p:nvSpPr>
          <p:cNvPr id="6" name="Shape 3"/>
          <p:cNvSpPr/>
          <p:nvPr/>
        </p:nvSpPr>
        <p:spPr>
          <a:xfrm>
            <a:off x="21478384" y="13055600"/>
            <a:ext cx="2146568" cy="337035"/>
          </a:xfrm>
          <a:prstGeom prst="rect">
            <a:avLst/>
          </a:prstGeom>
          <a:noFill/>
          <a:ln/>
        </p:spPr>
      </p:sp>
      <p:pic>
        <p:nvPicPr>
          <p:cNvPr id="7" name="Image 1" descr="preencoded.png"/>
          <p:cNvPicPr>
            <a:picLocks noChangeAspect="1"/>
          </p:cNvPicPr>
          <p:nvPr/>
        </p:nvPicPr>
        <p:blipFill>
          <a:blip r:embed="rId4"/>
          <a:stretch>
            <a:fillRect/>
          </a:stretch>
        </p:blipFill>
        <p:spPr>
          <a:xfrm>
            <a:off x="21478384" y="13055600"/>
            <a:ext cx="2146568" cy="328778"/>
          </a:xfrm>
          <a:prstGeom prst="rect">
            <a:avLst/>
          </a:prstGeom>
        </p:spPr>
      </p:pic>
      <p:pic>
        <p:nvPicPr>
          <p:cNvPr id="8" name="Image 2" descr="preencoded.png"/>
          <p:cNvPicPr>
            <a:picLocks noChangeAspect="1"/>
          </p:cNvPicPr>
          <p:nvPr/>
        </p:nvPicPr>
        <p:blipFill>
          <a:blip r:embed="rId5"/>
          <a:stretch>
            <a:fillRect/>
          </a:stretch>
        </p:blipFill>
        <p:spPr>
          <a:xfrm>
            <a:off x="21735095" y="13062355"/>
            <a:ext cx="316051" cy="316016"/>
          </a:xfrm>
          <a:prstGeom prst="rect">
            <a:avLst/>
          </a:prstGeom>
        </p:spPr>
      </p:pic>
      <p:sp>
        <p:nvSpPr>
          <p:cNvPr id="9"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10" name="Image 3" descr="preencoded.png"/>
          <p:cNvPicPr>
            <a:picLocks noChangeAspect="1"/>
          </p:cNvPicPr>
          <p:nvPr/>
        </p:nvPicPr>
        <p:blipFill>
          <a:blip r:embed="rId6"/>
          <a:stretch>
            <a:fillRect/>
          </a:stretch>
        </p:blipFill>
        <p:spPr>
          <a:xfrm>
            <a:off x="12193524" y="2324100"/>
            <a:ext cx="8560870" cy="8395188"/>
          </a:xfrm>
          <a:prstGeom prst="rect">
            <a:avLst/>
          </a:prstGeom>
        </p:spPr>
      </p:pic>
      <p:pic>
        <p:nvPicPr>
          <p:cNvPr id="14" name="Picture 13">
            <a:extLst>
              <a:ext uri="{FF2B5EF4-FFF2-40B4-BE49-F238E27FC236}">
                <a16:creationId xmlns:a16="http://schemas.microsoft.com/office/drawing/2014/main" id="{5FCA6ACF-D957-408C-97F8-59E2A1BF9DCA}"/>
              </a:ext>
            </a:extLst>
          </p:cNvPr>
          <p:cNvPicPr>
            <a:picLocks noChangeAspect="1"/>
          </p:cNvPicPr>
          <p:nvPr/>
        </p:nvPicPr>
        <p:blipFill>
          <a:blip r:embed="rId7"/>
          <a:stretch>
            <a:fillRect/>
          </a:stretch>
        </p:blipFill>
        <p:spPr>
          <a:xfrm>
            <a:off x="17713766" y="1199777"/>
            <a:ext cx="4567875" cy="46033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E4E5EA"/>
        </a:solidFill>
        <a:effectLst/>
      </p:bgPr>
    </p:bg>
    <p:spTree>
      <p:nvGrpSpPr>
        <p:cNvPr id="1" name=""/>
        <p:cNvGrpSpPr/>
        <p:nvPr/>
      </p:nvGrpSpPr>
      <p:grpSpPr>
        <a:xfrm>
          <a:off x="0" y="0"/>
          <a:ext cx="0" cy="0"/>
          <a:chOff x="0" y="0"/>
          <a:chExt cx="0" cy="0"/>
        </a:xfrm>
      </p:grpSpPr>
      <p:sp>
        <p:nvSpPr>
          <p:cNvPr id="2" name="Shape 0"/>
          <p:cNvSpPr/>
          <p:nvPr/>
        </p:nvSpPr>
        <p:spPr>
          <a:xfrm>
            <a:off x="3175397" y="2565400"/>
            <a:ext cx="18048956" cy="8585200"/>
          </a:xfrm>
          <a:prstGeom prst="roundRect">
            <a:avLst>
              <a:gd name="adj" fmla="val 2982"/>
            </a:avLst>
          </a:prstGeom>
          <a:solidFill>
            <a:srgbClr val="FFFFFF">
              <a:alpha val="100000"/>
            </a:srgbClr>
          </a:solidFill>
          <a:ln/>
        </p:spPr>
      </p:sp>
      <p:sp>
        <p:nvSpPr>
          <p:cNvPr id="3" name="Shape 1"/>
          <p:cNvSpPr/>
          <p:nvPr/>
        </p:nvSpPr>
        <p:spPr>
          <a:xfrm>
            <a:off x="21478384" y="13055600"/>
            <a:ext cx="2146568" cy="337035"/>
          </a:xfrm>
          <a:prstGeom prst="rect">
            <a:avLst/>
          </a:prstGeom>
          <a:noFill/>
          <a:ln/>
        </p:spPr>
      </p:sp>
      <p:pic>
        <p:nvPicPr>
          <p:cNvPr id="4"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5" name="Image 1" descr="preencoded.png"/>
          <p:cNvPicPr>
            <a:picLocks noChangeAspect="1"/>
          </p:cNvPicPr>
          <p:nvPr/>
        </p:nvPicPr>
        <p:blipFill>
          <a:blip r:embed="rId4"/>
          <a:stretch>
            <a:fillRect/>
          </a:stretch>
        </p:blipFill>
        <p:spPr>
          <a:xfrm>
            <a:off x="21735095" y="13062355"/>
            <a:ext cx="316051" cy="316016"/>
          </a:xfrm>
          <a:prstGeom prst="rect">
            <a:avLst/>
          </a:prstGeom>
        </p:spPr>
      </p:pic>
      <p:sp>
        <p:nvSpPr>
          <p:cNvPr id="6" name="Text 2"/>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7" name="Text 3"/>
          <p:cNvSpPr/>
          <p:nvPr/>
        </p:nvSpPr>
        <p:spPr>
          <a:xfrm>
            <a:off x="4356645" y="3441700"/>
            <a:ext cx="7502404" cy="592667"/>
          </a:xfrm>
          <a:prstGeom prst="rect">
            <a:avLst/>
          </a:prstGeom>
          <a:noFill/>
          <a:ln/>
        </p:spPr>
        <p:txBody>
          <a:bodyPr wrap="square" lIns="0" tIns="0" rIns="0" bIns="0" rtlCol="0" anchor="t"/>
          <a:lstStyle/>
          <a:p>
            <a:pPr algn="l">
              <a:spcAft>
                <a:spcPts val="1700"/>
              </a:spcAft>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Transition to Full-Stack Application</a:t>
            </a:r>
            <a:endParaRPr lang="en-US" sz="3500" dirty="0"/>
          </a:p>
        </p:txBody>
      </p:sp>
      <p:sp>
        <p:nvSpPr>
          <p:cNvPr id="8" name="Text 4"/>
          <p:cNvSpPr/>
          <p:nvPr/>
        </p:nvSpPr>
        <p:spPr>
          <a:xfrm>
            <a:off x="4839305" y="4483100"/>
            <a:ext cx="5965512"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Enhanced User Interactivity</a:t>
            </a:r>
            <a:endParaRPr lang="en-US" sz="3500" dirty="0"/>
          </a:p>
        </p:txBody>
      </p:sp>
      <p:sp>
        <p:nvSpPr>
          <p:cNvPr id="9" name="Text 5"/>
          <p:cNvSpPr/>
          <p:nvPr/>
        </p:nvSpPr>
        <p:spPr>
          <a:xfrm>
            <a:off x="4839305" y="5435600"/>
            <a:ext cx="8150185"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More functionality, better perfomance</a:t>
            </a:r>
            <a:endParaRPr lang="en-US" sz="3500" dirty="0"/>
          </a:p>
        </p:txBody>
      </p:sp>
      <p:pic>
        <p:nvPicPr>
          <p:cNvPr id="10" name="Image 2" descr="preencoded.png"/>
          <p:cNvPicPr>
            <a:picLocks noChangeAspect="1"/>
          </p:cNvPicPr>
          <p:nvPr/>
        </p:nvPicPr>
        <p:blipFill>
          <a:blip r:embed="rId5"/>
          <a:stretch>
            <a:fillRect/>
          </a:stretch>
        </p:blipFill>
        <p:spPr>
          <a:xfrm>
            <a:off x="4356645" y="4025419"/>
            <a:ext cx="101613" cy="2349981"/>
          </a:xfrm>
          <a:prstGeom prst="rect">
            <a:avLst/>
          </a:prstGeom>
        </p:spPr>
      </p:pic>
      <p:sp>
        <p:nvSpPr>
          <p:cNvPr id="11" name="Text 6"/>
          <p:cNvSpPr/>
          <p:nvPr/>
        </p:nvSpPr>
        <p:spPr>
          <a:xfrm>
            <a:off x="4356645" y="7239000"/>
            <a:ext cx="6854623" cy="592667"/>
          </a:xfrm>
          <a:prstGeom prst="rect">
            <a:avLst/>
          </a:prstGeom>
          <a:noFill/>
          <a:ln/>
        </p:spPr>
        <p:txBody>
          <a:bodyPr wrap="square" lIns="0" tIns="0" rIns="0" bIns="0" rtlCol="0" anchor="t"/>
          <a:lstStyle/>
          <a:p>
            <a:pPr algn="l">
              <a:spcAft>
                <a:spcPts val="1700"/>
              </a:spcAft>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Community and Social Features</a:t>
            </a:r>
            <a:endParaRPr lang="en-US" sz="3500" dirty="0"/>
          </a:p>
        </p:txBody>
      </p:sp>
      <p:sp>
        <p:nvSpPr>
          <p:cNvPr id="12" name="Text 7"/>
          <p:cNvSpPr/>
          <p:nvPr/>
        </p:nvSpPr>
        <p:spPr>
          <a:xfrm>
            <a:off x="4839305" y="8280400"/>
            <a:ext cx="5203417"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User-generated content</a:t>
            </a:r>
            <a:endParaRPr lang="en-US" sz="3500" dirty="0"/>
          </a:p>
        </p:txBody>
      </p:sp>
      <p:sp>
        <p:nvSpPr>
          <p:cNvPr id="13" name="Text 8"/>
          <p:cNvSpPr/>
          <p:nvPr/>
        </p:nvSpPr>
        <p:spPr>
          <a:xfrm>
            <a:off x="4839305" y="9232900"/>
            <a:ext cx="8709055"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Integration with Real-World Photography</a:t>
            </a:r>
            <a:endParaRPr lang="en-US" sz="3500" dirty="0"/>
          </a:p>
        </p:txBody>
      </p:sp>
      <p:pic>
        <p:nvPicPr>
          <p:cNvPr id="14" name="Image 3" descr="preencoded.png"/>
          <p:cNvPicPr>
            <a:picLocks noChangeAspect="1"/>
          </p:cNvPicPr>
          <p:nvPr/>
        </p:nvPicPr>
        <p:blipFill>
          <a:blip r:embed="rId5"/>
          <a:stretch>
            <a:fillRect/>
          </a:stretch>
        </p:blipFill>
        <p:spPr>
          <a:xfrm>
            <a:off x="4356645" y="7822719"/>
            <a:ext cx="101613" cy="2349981"/>
          </a:xfrm>
          <a:prstGeom prst="rect">
            <a:avLst/>
          </a:prstGeom>
        </p:spPr>
      </p:pic>
      <p:sp>
        <p:nvSpPr>
          <p:cNvPr id="15" name="Text 9"/>
          <p:cNvSpPr/>
          <p:nvPr/>
        </p:nvSpPr>
        <p:spPr>
          <a:xfrm>
            <a:off x="14390899" y="3441700"/>
            <a:ext cx="4174588" cy="592667"/>
          </a:xfrm>
          <a:prstGeom prst="rect">
            <a:avLst/>
          </a:prstGeom>
          <a:noFill/>
          <a:ln/>
        </p:spPr>
        <p:txBody>
          <a:bodyPr wrap="square" lIns="0" tIns="0" rIns="0" bIns="0" rtlCol="0" anchor="t"/>
          <a:lstStyle/>
          <a:p>
            <a:pPr algn="l">
              <a:spcAft>
                <a:spcPts val="1700"/>
              </a:spcAft>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Content Expansion</a:t>
            </a:r>
            <a:endParaRPr lang="en-US" sz="3500" dirty="0"/>
          </a:p>
        </p:txBody>
      </p:sp>
      <p:sp>
        <p:nvSpPr>
          <p:cNvPr id="16" name="Text 10"/>
          <p:cNvSpPr/>
          <p:nvPr/>
        </p:nvSpPr>
        <p:spPr>
          <a:xfrm>
            <a:off x="14860857" y="4483100"/>
            <a:ext cx="4428620"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New study materials</a:t>
            </a:r>
            <a:endParaRPr lang="en-US" sz="3500" dirty="0"/>
          </a:p>
        </p:txBody>
      </p:sp>
      <p:sp>
        <p:nvSpPr>
          <p:cNvPr id="17" name="Text 11"/>
          <p:cNvSpPr/>
          <p:nvPr/>
        </p:nvSpPr>
        <p:spPr>
          <a:xfrm>
            <a:off x="14860857" y="5435600"/>
            <a:ext cx="4669950"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New topics and fields</a:t>
            </a:r>
            <a:endParaRPr lang="en-US" sz="3500" dirty="0"/>
          </a:p>
        </p:txBody>
      </p:sp>
      <p:pic>
        <p:nvPicPr>
          <p:cNvPr id="18" name="Image 4" descr="preencoded.png"/>
          <p:cNvPicPr>
            <a:picLocks noChangeAspect="1"/>
          </p:cNvPicPr>
          <p:nvPr/>
        </p:nvPicPr>
        <p:blipFill>
          <a:blip r:embed="rId6"/>
          <a:stretch>
            <a:fillRect/>
          </a:stretch>
        </p:blipFill>
        <p:spPr>
          <a:xfrm>
            <a:off x="14390899" y="4025900"/>
            <a:ext cx="88911" cy="2349500"/>
          </a:xfrm>
          <a:prstGeom prst="rect">
            <a:avLst/>
          </a:prstGeom>
        </p:spPr>
      </p:pic>
      <p:sp>
        <p:nvSpPr>
          <p:cNvPr id="19" name="Text 12"/>
          <p:cNvSpPr/>
          <p:nvPr/>
        </p:nvSpPr>
        <p:spPr>
          <a:xfrm>
            <a:off x="14390899" y="7239000"/>
            <a:ext cx="5965512" cy="592667"/>
          </a:xfrm>
          <a:prstGeom prst="rect">
            <a:avLst/>
          </a:prstGeom>
          <a:noFill/>
          <a:ln/>
        </p:spPr>
        <p:txBody>
          <a:bodyPr wrap="square" lIns="0" tIns="0" rIns="0" bIns="0" rtlCol="0" anchor="t"/>
          <a:lstStyle/>
          <a:p>
            <a:pPr algn="l">
              <a:spcAft>
                <a:spcPts val="1700"/>
              </a:spcAft>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Multi-Platform Accessibility</a:t>
            </a:r>
            <a:endParaRPr lang="en-US" sz="3500" dirty="0"/>
          </a:p>
        </p:txBody>
      </p:sp>
      <p:sp>
        <p:nvSpPr>
          <p:cNvPr id="20" name="Text 13"/>
          <p:cNvSpPr/>
          <p:nvPr/>
        </p:nvSpPr>
        <p:spPr>
          <a:xfrm>
            <a:off x="14860857" y="8280400"/>
            <a:ext cx="5711481"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iOS and Android platforms</a:t>
            </a:r>
            <a:endParaRPr lang="en-US" sz="3500" dirty="0"/>
          </a:p>
        </p:txBody>
      </p:sp>
      <p:sp>
        <p:nvSpPr>
          <p:cNvPr id="21" name="Text 14"/>
          <p:cNvSpPr/>
          <p:nvPr/>
        </p:nvSpPr>
        <p:spPr>
          <a:xfrm>
            <a:off x="14860857" y="9232900"/>
            <a:ext cx="5406642"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Feedback loop withusers</a:t>
            </a:r>
            <a:endParaRPr lang="en-US" sz="3500" dirty="0"/>
          </a:p>
        </p:txBody>
      </p:sp>
      <p:pic>
        <p:nvPicPr>
          <p:cNvPr id="22" name="Image 5" descr="preencoded.png"/>
          <p:cNvPicPr>
            <a:picLocks noChangeAspect="1"/>
          </p:cNvPicPr>
          <p:nvPr/>
        </p:nvPicPr>
        <p:blipFill>
          <a:blip r:embed="rId6"/>
          <a:stretch>
            <a:fillRect/>
          </a:stretch>
        </p:blipFill>
        <p:spPr>
          <a:xfrm>
            <a:off x="14390899" y="7823200"/>
            <a:ext cx="88911" cy="2349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EFF1F4"/>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828603" y="3606800"/>
            <a:ext cx="8082328" cy="7380481"/>
          </a:xfrm>
          <a:prstGeom prst="rect">
            <a:avLst/>
          </a:prstGeom>
        </p:spPr>
      </p:pic>
      <p:pic>
        <p:nvPicPr>
          <p:cNvPr id="3" name="Image 1" descr="preencoded.png"/>
          <p:cNvPicPr>
            <a:picLocks noChangeAspect="1"/>
          </p:cNvPicPr>
          <p:nvPr/>
        </p:nvPicPr>
        <p:blipFill>
          <a:blip r:embed="rId4"/>
          <a:stretch>
            <a:fillRect/>
          </a:stretch>
        </p:blipFill>
        <p:spPr>
          <a:xfrm>
            <a:off x="17286861" y="1562100"/>
            <a:ext cx="6098052" cy="6282340"/>
          </a:xfrm>
          <a:prstGeom prst="rect">
            <a:avLst/>
          </a:prstGeom>
        </p:spPr>
      </p:pic>
      <p:sp>
        <p:nvSpPr>
          <p:cNvPr id="4" name="Text 0"/>
          <p:cNvSpPr/>
          <p:nvPr/>
        </p:nvSpPr>
        <p:spPr>
          <a:xfrm>
            <a:off x="939917" y="6807200"/>
            <a:ext cx="17070934"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Conclusion, Q&amp;A</a:t>
            </a:r>
            <a:endParaRPr lang="en-US" sz="12000" dirty="0"/>
          </a:p>
        </p:txBody>
      </p:sp>
      <p:sp>
        <p:nvSpPr>
          <p:cNvPr id="5" name="Shape 1"/>
          <p:cNvSpPr/>
          <p:nvPr/>
        </p:nvSpPr>
        <p:spPr>
          <a:xfrm>
            <a:off x="939917" y="381000"/>
            <a:ext cx="2146568" cy="337035"/>
          </a:xfrm>
          <a:prstGeom prst="rect">
            <a:avLst/>
          </a:prstGeom>
          <a:noFill/>
          <a:ln/>
        </p:spPr>
      </p:sp>
      <p:pic>
        <p:nvPicPr>
          <p:cNvPr id="6" name="Image 2" descr="preencoded.png"/>
          <p:cNvPicPr>
            <a:picLocks noChangeAspect="1"/>
          </p:cNvPicPr>
          <p:nvPr/>
        </p:nvPicPr>
        <p:blipFill>
          <a:blip r:embed="rId5"/>
          <a:stretch>
            <a:fillRect/>
          </a:stretch>
        </p:blipFill>
        <p:spPr>
          <a:xfrm>
            <a:off x="939917" y="381000"/>
            <a:ext cx="2146568" cy="328778"/>
          </a:xfrm>
          <a:prstGeom prst="rect">
            <a:avLst/>
          </a:prstGeom>
        </p:spPr>
      </p:pic>
      <p:pic>
        <p:nvPicPr>
          <p:cNvPr id="7" name="Image 3" descr="preencoded.png"/>
          <p:cNvPicPr>
            <a:picLocks noChangeAspect="1"/>
          </p:cNvPicPr>
          <p:nvPr/>
        </p:nvPicPr>
        <p:blipFill>
          <a:blip r:embed="rId6"/>
          <a:stretch>
            <a:fillRect/>
          </a:stretch>
        </p:blipFill>
        <p:spPr>
          <a:xfrm>
            <a:off x="1196628" y="387756"/>
            <a:ext cx="316051" cy="316017"/>
          </a:xfrm>
          <a:prstGeom prst="rect">
            <a:avLst/>
          </a:prstGeom>
        </p:spPr>
      </p:pic>
      <p:sp>
        <p:nvSpPr>
          <p:cNvPr id="8" name="Text 2"/>
          <p:cNvSpPr/>
          <p:nvPr/>
        </p:nvSpPr>
        <p:spPr>
          <a:xfrm>
            <a:off x="12185056" y="4191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9" name="Text 3"/>
          <p:cNvSpPr/>
          <p:nvPr/>
        </p:nvSpPr>
        <p:spPr>
          <a:xfrm>
            <a:off x="15152994" y="12293600"/>
            <a:ext cx="6803817" cy="592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10" name="Text 4"/>
          <p:cNvSpPr/>
          <p:nvPr/>
        </p:nvSpPr>
        <p:spPr>
          <a:xfrm>
            <a:off x="1820197" y="122924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11" name="Image 4" descr="preencoded.png"/>
          <p:cNvPicPr>
            <a:picLocks noChangeAspect="1"/>
          </p:cNvPicPr>
          <p:nvPr/>
        </p:nvPicPr>
        <p:blipFill>
          <a:blip r:embed="rId7"/>
          <a:stretch>
            <a:fillRect/>
          </a:stretch>
        </p:blipFill>
        <p:spPr>
          <a:xfrm>
            <a:off x="939917" y="12077700"/>
            <a:ext cx="660483" cy="660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800200" y="965200"/>
            <a:ext cx="16901579" cy="1354667"/>
          </a:xfrm>
          <a:prstGeom prst="rect">
            <a:avLst/>
          </a:prstGeom>
          <a:noFill/>
          <a:ln/>
        </p:spPr>
        <p:txBody>
          <a:bodyPr wrap="square" lIns="0" tIns="0" rIns="0" bIns="0" rtlCol="0" anchor="t"/>
          <a:lstStyle/>
          <a:p>
            <a:pPr algn="l"/>
            <a:r>
              <a:rPr lang="en-US" sz="8000" dirty="0">
                <a:solidFill>
                  <a:srgbClr val="000000">
                    <a:alpha val="100000"/>
                  </a:srgbClr>
                </a:solidFill>
                <a:latin typeface="LL Riforma Regular" pitchFamily="34" charset="0"/>
                <a:ea typeface="LL Riforma Regular" pitchFamily="34" charset="-122"/>
                <a:cs typeface="LL Riforma Regular" pitchFamily="34" charset="-120"/>
              </a:rPr>
              <a:t>Table of Contents</a:t>
            </a:r>
            <a:endParaRPr lang="en-US" sz="8000" dirty="0"/>
          </a:p>
        </p:txBody>
      </p:sp>
      <p:sp>
        <p:nvSpPr>
          <p:cNvPr id="3" name="Shape 1"/>
          <p:cNvSpPr/>
          <p:nvPr/>
        </p:nvSpPr>
        <p:spPr>
          <a:xfrm>
            <a:off x="800200" y="2590800"/>
            <a:ext cx="10558737" cy="1131152"/>
          </a:xfrm>
          <a:prstGeom prst="roundRect">
            <a:avLst>
              <a:gd name="adj" fmla="val 18593"/>
            </a:avLst>
          </a:prstGeom>
          <a:solidFill>
            <a:srgbClr val="FFFFFF">
              <a:alpha val="100000"/>
            </a:srgbClr>
          </a:solidFill>
          <a:ln/>
        </p:spPr>
      </p:sp>
      <p:sp>
        <p:nvSpPr>
          <p:cNvPr id="4" name="Text 2"/>
          <p:cNvSpPr/>
          <p:nvPr/>
        </p:nvSpPr>
        <p:spPr>
          <a:xfrm>
            <a:off x="1753421" y="3041166"/>
            <a:ext cx="3594001"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Project Objective</a:t>
            </a:r>
            <a:endParaRPr lang="en-US" sz="2500" dirty="0"/>
          </a:p>
        </p:txBody>
      </p:sp>
      <p:sp>
        <p:nvSpPr>
          <p:cNvPr id="5" name="Text 3"/>
          <p:cNvSpPr/>
          <p:nvPr/>
        </p:nvSpPr>
        <p:spPr>
          <a:xfrm>
            <a:off x="10582694" y="3041166"/>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sp>
        <p:nvSpPr>
          <p:cNvPr id="6" name="Shape 4"/>
          <p:cNvSpPr/>
          <p:nvPr/>
        </p:nvSpPr>
        <p:spPr>
          <a:xfrm>
            <a:off x="800200" y="4025687"/>
            <a:ext cx="10558737" cy="1131152"/>
          </a:xfrm>
          <a:prstGeom prst="roundRect">
            <a:avLst>
              <a:gd name="adj" fmla="val 18593"/>
            </a:avLst>
          </a:prstGeom>
          <a:solidFill>
            <a:srgbClr val="FFFFFF">
              <a:alpha val="100000"/>
            </a:srgbClr>
          </a:solidFill>
          <a:ln/>
        </p:spPr>
      </p:sp>
      <p:sp>
        <p:nvSpPr>
          <p:cNvPr id="7" name="Text 5"/>
          <p:cNvSpPr/>
          <p:nvPr/>
        </p:nvSpPr>
        <p:spPr>
          <a:xfrm>
            <a:off x="1753421" y="4476053"/>
            <a:ext cx="4547220"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Research &amp; Methodology</a:t>
            </a:r>
            <a:endParaRPr lang="en-US" sz="2500" dirty="0"/>
          </a:p>
        </p:txBody>
      </p:sp>
      <p:sp>
        <p:nvSpPr>
          <p:cNvPr id="8" name="Text 6"/>
          <p:cNvSpPr/>
          <p:nvPr/>
        </p:nvSpPr>
        <p:spPr>
          <a:xfrm>
            <a:off x="10582694" y="4476053"/>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sp>
        <p:nvSpPr>
          <p:cNvPr id="9" name="Shape 7"/>
          <p:cNvSpPr/>
          <p:nvPr/>
        </p:nvSpPr>
        <p:spPr>
          <a:xfrm>
            <a:off x="800200" y="5460574"/>
            <a:ext cx="10558737" cy="1131152"/>
          </a:xfrm>
          <a:prstGeom prst="roundRect">
            <a:avLst>
              <a:gd name="adj" fmla="val 18593"/>
            </a:avLst>
          </a:prstGeom>
          <a:solidFill>
            <a:srgbClr val="FFFFFF">
              <a:alpha val="100000"/>
            </a:srgbClr>
          </a:solidFill>
          <a:ln/>
        </p:spPr>
      </p:sp>
      <p:sp>
        <p:nvSpPr>
          <p:cNvPr id="10" name="Text 8"/>
          <p:cNvSpPr/>
          <p:nvPr/>
        </p:nvSpPr>
        <p:spPr>
          <a:xfrm>
            <a:off x="1753421" y="5910940"/>
            <a:ext cx="3594001"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Design &amp; Interface</a:t>
            </a:r>
            <a:endParaRPr lang="en-US" sz="2500" dirty="0"/>
          </a:p>
        </p:txBody>
      </p:sp>
      <p:sp>
        <p:nvSpPr>
          <p:cNvPr id="11" name="Text 9"/>
          <p:cNvSpPr/>
          <p:nvPr/>
        </p:nvSpPr>
        <p:spPr>
          <a:xfrm>
            <a:off x="10582694" y="5910940"/>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sp>
        <p:nvSpPr>
          <p:cNvPr id="12" name="Shape 10"/>
          <p:cNvSpPr/>
          <p:nvPr/>
        </p:nvSpPr>
        <p:spPr>
          <a:xfrm>
            <a:off x="800200" y="6895461"/>
            <a:ext cx="10558737" cy="1131152"/>
          </a:xfrm>
          <a:prstGeom prst="roundRect">
            <a:avLst>
              <a:gd name="adj" fmla="val 18593"/>
            </a:avLst>
          </a:prstGeom>
          <a:solidFill>
            <a:srgbClr val="FFFFFF">
              <a:alpha val="100000"/>
            </a:srgbClr>
          </a:solidFill>
          <a:ln/>
        </p:spPr>
      </p:sp>
      <p:sp>
        <p:nvSpPr>
          <p:cNvPr id="13" name="Text 11"/>
          <p:cNvSpPr/>
          <p:nvPr/>
        </p:nvSpPr>
        <p:spPr>
          <a:xfrm>
            <a:off x="1753421" y="7345827"/>
            <a:ext cx="3594001"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Active Development</a:t>
            </a:r>
            <a:endParaRPr lang="en-US" sz="2500" dirty="0"/>
          </a:p>
        </p:txBody>
      </p:sp>
      <p:sp>
        <p:nvSpPr>
          <p:cNvPr id="14" name="Text 12"/>
          <p:cNvSpPr/>
          <p:nvPr/>
        </p:nvSpPr>
        <p:spPr>
          <a:xfrm>
            <a:off x="10582694" y="7345827"/>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sp>
        <p:nvSpPr>
          <p:cNvPr id="15" name="Shape 13"/>
          <p:cNvSpPr/>
          <p:nvPr/>
        </p:nvSpPr>
        <p:spPr>
          <a:xfrm>
            <a:off x="800200" y="8330348"/>
            <a:ext cx="10558737" cy="1131152"/>
          </a:xfrm>
          <a:prstGeom prst="roundRect">
            <a:avLst>
              <a:gd name="adj" fmla="val 18593"/>
            </a:avLst>
          </a:prstGeom>
          <a:solidFill>
            <a:srgbClr val="FFFFFF">
              <a:alpha val="100000"/>
            </a:srgbClr>
          </a:solidFill>
          <a:ln/>
        </p:spPr>
      </p:sp>
      <p:sp>
        <p:nvSpPr>
          <p:cNvPr id="16" name="Text 14"/>
          <p:cNvSpPr/>
          <p:nvPr/>
        </p:nvSpPr>
        <p:spPr>
          <a:xfrm>
            <a:off x="1753421" y="8780714"/>
            <a:ext cx="3594001"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Testing &amp; Deployment</a:t>
            </a:r>
            <a:endParaRPr lang="en-US" sz="2500" dirty="0"/>
          </a:p>
        </p:txBody>
      </p:sp>
      <p:sp>
        <p:nvSpPr>
          <p:cNvPr id="17" name="Text 15"/>
          <p:cNvSpPr/>
          <p:nvPr/>
        </p:nvSpPr>
        <p:spPr>
          <a:xfrm>
            <a:off x="10582694" y="8780714"/>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sp>
        <p:nvSpPr>
          <p:cNvPr id="18" name="Shape 16"/>
          <p:cNvSpPr/>
          <p:nvPr/>
        </p:nvSpPr>
        <p:spPr>
          <a:xfrm>
            <a:off x="800200" y="9766300"/>
            <a:ext cx="10558737" cy="1131152"/>
          </a:xfrm>
          <a:prstGeom prst="roundRect">
            <a:avLst>
              <a:gd name="adj" fmla="val 18593"/>
            </a:avLst>
          </a:prstGeom>
          <a:solidFill>
            <a:srgbClr val="FFFFFF">
              <a:alpha val="100000"/>
            </a:srgbClr>
          </a:solidFill>
          <a:ln/>
        </p:spPr>
      </p:sp>
      <p:sp>
        <p:nvSpPr>
          <p:cNvPr id="19" name="Text 17"/>
          <p:cNvSpPr/>
          <p:nvPr/>
        </p:nvSpPr>
        <p:spPr>
          <a:xfrm>
            <a:off x="1753421" y="10216666"/>
            <a:ext cx="3594001"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Recommendations</a:t>
            </a:r>
            <a:endParaRPr lang="en-US" sz="2500" dirty="0"/>
          </a:p>
        </p:txBody>
      </p:sp>
      <p:sp>
        <p:nvSpPr>
          <p:cNvPr id="20" name="Text 18"/>
          <p:cNvSpPr/>
          <p:nvPr/>
        </p:nvSpPr>
        <p:spPr>
          <a:xfrm>
            <a:off x="10582694" y="10216666"/>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sp>
        <p:nvSpPr>
          <p:cNvPr id="21" name="Shape 19"/>
          <p:cNvSpPr/>
          <p:nvPr/>
        </p:nvSpPr>
        <p:spPr>
          <a:xfrm>
            <a:off x="800200" y="11226800"/>
            <a:ext cx="10558737" cy="1131152"/>
          </a:xfrm>
          <a:prstGeom prst="roundRect">
            <a:avLst>
              <a:gd name="adj" fmla="val 18593"/>
            </a:avLst>
          </a:prstGeom>
          <a:solidFill>
            <a:srgbClr val="FFFFFF">
              <a:alpha val="100000"/>
            </a:srgbClr>
          </a:solidFill>
          <a:ln/>
        </p:spPr>
      </p:sp>
      <p:sp>
        <p:nvSpPr>
          <p:cNvPr id="22" name="Text 20"/>
          <p:cNvSpPr/>
          <p:nvPr/>
        </p:nvSpPr>
        <p:spPr>
          <a:xfrm>
            <a:off x="1753421" y="11677166"/>
            <a:ext cx="3594001" cy="336253"/>
          </a:xfrm>
          <a:prstGeom prst="rect">
            <a:avLst/>
          </a:prstGeom>
          <a:noFill/>
          <a:ln/>
        </p:spPr>
        <p:txBody>
          <a:bodyPr wrap="square" lIns="0" tIns="0" rIns="0" bIns="0" rtlCol="0" anchor="t"/>
          <a:lstStyle/>
          <a:p>
            <a:pPr algn="l"/>
            <a:r>
              <a:rPr lang="en-US" sz="2500" dirty="0">
                <a:solidFill>
                  <a:srgbClr val="000000">
                    <a:alpha val="100000"/>
                  </a:srgbClr>
                </a:solidFill>
                <a:latin typeface="LL Riforma Regular" pitchFamily="34" charset="0"/>
                <a:ea typeface="LL Riforma Regular" pitchFamily="34" charset="-122"/>
                <a:cs typeface="LL Riforma Regular" pitchFamily="34" charset="-120"/>
              </a:rPr>
              <a:t>Conclusion and Q&amp;A</a:t>
            </a:r>
            <a:endParaRPr lang="en-US" sz="2500" dirty="0"/>
          </a:p>
        </p:txBody>
      </p:sp>
      <p:sp>
        <p:nvSpPr>
          <p:cNvPr id="23" name="Text 21"/>
          <p:cNvSpPr/>
          <p:nvPr/>
        </p:nvSpPr>
        <p:spPr>
          <a:xfrm>
            <a:off x="10582694" y="11677166"/>
            <a:ext cx="296370" cy="423333"/>
          </a:xfrm>
          <a:prstGeom prst="rect">
            <a:avLst/>
          </a:prstGeom>
          <a:noFill/>
          <a:ln/>
        </p:spPr>
        <p:txBody>
          <a:bodyPr wrap="square" lIns="0" tIns="0" rIns="0" bIns="0" rtlCol="0" anchor="t"/>
          <a:lstStyle/>
          <a:p>
            <a:pPr algn="r"/>
            <a:r>
              <a:rPr lang="en-US" sz="2500" dirty="0">
                <a:solidFill>
                  <a:srgbClr val="000000">
                    <a:alpha val="100000"/>
                  </a:srgbClr>
                </a:solidFill>
                <a:latin typeface="LL Riforma Regular" pitchFamily="34" charset="0"/>
                <a:ea typeface="LL Riforma Regular" pitchFamily="34" charset="-122"/>
                <a:cs typeface="LL Riforma Regular" pitchFamily="34" charset="-120"/>
              </a:rPr>
              <a:t>3</a:t>
            </a:r>
            <a:endParaRPr lang="en-US" sz="2500" dirty="0"/>
          </a:p>
        </p:txBody>
      </p:sp>
      <p:pic>
        <p:nvPicPr>
          <p:cNvPr id="24" name="Image 0" descr="preencoded.png"/>
          <p:cNvPicPr>
            <a:picLocks noChangeAspect="1"/>
          </p:cNvPicPr>
          <p:nvPr/>
        </p:nvPicPr>
        <p:blipFill>
          <a:blip r:embed="rId3"/>
          <a:stretch>
            <a:fillRect/>
          </a:stretch>
        </p:blipFill>
        <p:spPr>
          <a:xfrm>
            <a:off x="16969321" y="4051300"/>
            <a:ext cx="5237420" cy="7442200"/>
          </a:xfrm>
          <a:prstGeom prst="rect">
            <a:avLst/>
          </a:prstGeom>
        </p:spPr>
      </p:pic>
      <p:sp>
        <p:nvSpPr>
          <p:cNvPr id="25" name="Shape 22"/>
          <p:cNvSpPr/>
          <p:nvPr/>
        </p:nvSpPr>
        <p:spPr>
          <a:xfrm>
            <a:off x="21478384" y="13055600"/>
            <a:ext cx="2146568" cy="337035"/>
          </a:xfrm>
          <a:prstGeom prst="rect">
            <a:avLst/>
          </a:prstGeom>
          <a:noFill/>
          <a:ln/>
        </p:spPr>
      </p:sp>
      <p:pic>
        <p:nvPicPr>
          <p:cNvPr id="26" name="Image 1" descr="preencoded.png"/>
          <p:cNvPicPr>
            <a:picLocks noChangeAspect="1"/>
          </p:cNvPicPr>
          <p:nvPr/>
        </p:nvPicPr>
        <p:blipFill>
          <a:blip r:embed="rId4"/>
          <a:stretch>
            <a:fillRect/>
          </a:stretch>
        </p:blipFill>
        <p:spPr>
          <a:xfrm>
            <a:off x="21478384" y="13055600"/>
            <a:ext cx="2146568" cy="328778"/>
          </a:xfrm>
          <a:prstGeom prst="rect">
            <a:avLst/>
          </a:prstGeom>
        </p:spPr>
      </p:pic>
      <p:pic>
        <p:nvPicPr>
          <p:cNvPr id="27" name="Image 2" descr="preencoded.png"/>
          <p:cNvPicPr>
            <a:picLocks noChangeAspect="1"/>
          </p:cNvPicPr>
          <p:nvPr/>
        </p:nvPicPr>
        <p:blipFill>
          <a:blip r:embed="rId5"/>
          <a:stretch>
            <a:fillRect/>
          </a:stretch>
        </p:blipFill>
        <p:spPr>
          <a:xfrm>
            <a:off x="21735133" y="13062356"/>
            <a:ext cx="316057" cy="316016"/>
          </a:xfrm>
          <a:prstGeom prst="rect">
            <a:avLst/>
          </a:prstGeom>
        </p:spPr>
      </p:pic>
      <p:sp>
        <p:nvSpPr>
          <p:cNvPr id="28" name="Text 2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EFF1F4"/>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48F81C9-B69C-4CAC-92BD-BFAA2B36A775}"/>
              </a:ext>
            </a:extLst>
          </p:cNvPr>
          <p:cNvPicPr>
            <a:picLocks noChangeAspect="1"/>
          </p:cNvPicPr>
          <p:nvPr/>
        </p:nvPicPr>
        <p:blipFill>
          <a:blip r:embed="rId3"/>
          <a:stretch>
            <a:fillRect/>
          </a:stretch>
        </p:blipFill>
        <p:spPr>
          <a:xfrm>
            <a:off x="9475384" y="1617133"/>
            <a:ext cx="12650511" cy="10241224"/>
          </a:xfrm>
          <a:prstGeom prst="rect">
            <a:avLst/>
          </a:prstGeom>
        </p:spPr>
      </p:pic>
      <p:sp>
        <p:nvSpPr>
          <p:cNvPr id="5" name="Text 0"/>
          <p:cNvSpPr/>
          <p:nvPr/>
        </p:nvSpPr>
        <p:spPr>
          <a:xfrm>
            <a:off x="939917" y="6807200"/>
            <a:ext cx="17070934"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Project Objective</a:t>
            </a:r>
            <a:endParaRPr lang="en-US" sz="12000" dirty="0"/>
          </a:p>
        </p:txBody>
      </p:sp>
      <p:sp>
        <p:nvSpPr>
          <p:cNvPr id="6" name="Text 1"/>
          <p:cNvSpPr/>
          <p:nvPr/>
        </p:nvSpPr>
        <p:spPr>
          <a:xfrm>
            <a:off x="939917" y="1193800"/>
            <a:ext cx="4733458" cy="846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9" name="Text 2"/>
          <p:cNvSpPr/>
          <p:nvPr/>
        </p:nvSpPr>
        <p:spPr>
          <a:xfrm>
            <a:off x="1820178" y="109335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10" name="Image 5" descr="preencoded.png"/>
          <p:cNvPicPr>
            <a:picLocks noChangeAspect="1"/>
          </p:cNvPicPr>
          <p:nvPr/>
        </p:nvPicPr>
        <p:blipFill>
          <a:blip r:embed="rId4"/>
          <a:stretch>
            <a:fillRect/>
          </a:stretch>
        </p:blipFill>
        <p:spPr>
          <a:xfrm>
            <a:off x="939917" y="10718800"/>
            <a:ext cx="660483" cy="660400"/>
          </a:xfrm>
          <a:prstGeom prst="rect">
            <a:avLst/>
          </a:prstGeom>
        </p:spPr>
      </p:pic>
      <p:sp>
        <p:nvSpPr>
          <p:cNvPr id="11" name="Shape 3"/>
          <p:cNvSpPr/>
          <p:nvPr/>
        </p:nvSpPr>
        <p:spPr>
          <a:xfrm>
            <a:off x="21478384" y="13055600"/>
            <a:ext cx="2146568" cy="337035"/>
          </a:xfrm>
          <a:prstGeom prst="rect">
            <a:avLst/>
          </a:prstGeom>
          <a:noFill/>
          <a:ln/>
        </p:spPr>
      </p:sp>
      <p:pic>
        <p:nvPicPr>
          <p:cNvPr id="12" name="Image 6" descr="preencoded.png"/>
          <p:cNvPicPr>
            <a:picLocks noChangeAspect="1"/>
          </p:cNvPicPr>
          <p:nvPr/>
        </p:nvPicPr>
        <p:blipFill>
          <a:blip r:embed="rId5"/>
          <a:stretch>
            <a:fillRect/>
          </a:stretch>
        </p:blipFill>
        <p:spPr>
          <a:xfrm>
            <a:off x="21478384" y="13055600"/>
            <a:ext cx="2146568" cy="328778"/>
          </a:xfrm>
          <a:prstGeom prst="rect">
            <a:avLst/>
          </a:prstGeom>
        </p:spPr>
      </p:pic>
      <p:pic>
        <p:nvPicPr>
          <p:cNvPr id="13" name="Image 7" descr="preencoded.png"/>
          <p:cNvPicPr>
            <a:picLocks noChangeAspect="1"/>
          </p:cNvPicPr>
          <p:nvPr/>
        </p:nvPicPr>
        <p:blipFill>
          <a:blip r:embed="rId6"/>
          <a:stretch>
            <a:fillRect/>
          </a:stretch>
        </p:blipFill>
        <p:spPr>
          <a:xfrm>
            <a:off x="21735133" y="13062356"/>
            <a:ext cx="316057" cy="316016"/>
          </a:xfrm>
          <a:prstGeom prst="rect">
            <a:avLst/>
          </a:prstGeom>
        </p:spPr>
      </p:pic>
      <p:sp>
        <p:nvSpPr>
          <p:cNvPr id="14"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E4E5EA"/>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581393" y="457200"/>
            <a:ext cx="12601141" cy="12141200"/>
          </a:xfrm>
          <a:prstGeom prst="rect">
            <a:avLst/>
          </a:prstGeom>
        </p:spPr>
      </p:pic>
      <p:sp>
        <p:nvSpPr>
          <p:cNvPr id="3" name="Shape 0"/>
          <p:cNvSpPr/>
          <p:nvPr/>
        </p:nvSpPr>
        <p:spPr>
          <a:xfrm>
            <a:off x="800200" y="2514600"/>
            <a:ext cx="13057232" cy="3149600"/>
          </a:xfrm>
          <a:prstGeom prst="roundRect">
            <a:avLst>
              <a:gd name="adj" fmla="val 8129"/>
            </a:avLst>
          </a:prstGeom>
          <a:solidFill>
            <a:srgbClr val="FFFFFF">
              <a:alpha val="100000"/>
            </a:srgbClr>
          </a:solidFill>
          <a:ln/>
        </p:spPr>
      </p:sp>
      <p:sp>
        <p:nvSpPr>
          <p:cNvPr id="4" name="Text 1"/>
          <p:cNvSpPr/>
          <p:nvPr/>
        </p:nvSpPr>
        <p:spPr>
          <a:xfrm>
            <a:off x="1816327" y="4203700"/>
            <a:ext cx="8819136" cy="10583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Most of online resources are limited to study basic photography from both theoretical and practical perspectives.</a:t>
            </a:r>
            <a:endParaRPr lang="en-US" sz="2500" dirty="0"/>
          </a:p>
        </p:txBody>
      </p:sp>
      <p:sp>
        <p:nvSpPr>
          <p:cNvPr id="5" name="Text 2"/>
          <p:cNvSpPr/>
          <p:nvPr/>
        </p:nvSpPr>
        <p:spPr>
          <a:xfrm>
            <a:off x="1816327" y="3022600"/>
            <a:ext cx="2752011"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Problem</a:t>
            </a:r>
            <a:endParaRPr lang="en-US" sz="5000" dirty="0"/>
          </a:p>
        </p:txBody>
      </p:sp>
      <p:sp>
        <p:nvSpPr>
          <p:cNvPr id="6" name="Text 3"/>
          <p:cNvSpPr/>
          <p:nvPr/>
        </p:nvSpPr>
        <p:spPr>
          <a:xfrm>
            <a:off x="1816327" y="3022600"/>
            <a:ext cx="2752011"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Problem</a:t>
            </a:r>
            <a:endParaRPr lang="en-US" sz="5000" dirty="0"/>
          </a:p>
        </p:txBody>
      </p:sp>
      <p:sp>
        <p:nvSpPr>
          <p:cNvPr id="7" name="Shape 4"/>
          <p:cNvSpPr/>
          <p:nvPr/>
        </p:nvSpPr>
        <p:spPr>
          <a:xfrm>
            <a:off x="10529616" y="7200900"/>
            <a:ext cx="13057232" cy="3467100"/>
          </a:xfrm>
          <a:prstGeom prst="roundRect">
            <a:avLst>
              <a:gd name="adj" fmla="val 7385"/>
            </a:avLst>
          </a:prstGeom>
          <a:solidFill>
            <a:srgbClr val="FFFFFF">
              <a:alpha val="100000"/>
            </a:srgbClr>
          </a:solidFill>
          <a:ln/>
        </p:spPr>
      </p:sp>
      <p:sp>
        <p:nvSpPr>
          <p:cNvPr id="8" name="Text 5"/>
          <p:cNvSpPr/>
          <p:nvPr/>
        </p:nvSpPr>
        <p:spPr>
          <a:xfrm>
            <a:off x="11571146" y="8890000"/>
            <a:ext cx="8819136" cy="1058333"/>
          </a:xfrm>
          <a:prstGeom prst="rect">
            <a:avLst/>
          </a:prstGeom>
          <a:noFill/>
          <a:ln/>
        </p:spPr>
        <p:txBody>
          <a:bodyPr wrap="square" lIns="0" tIns="0" rIns="0" bIns="0" rtlCol="0" anchor="t"/>
          <a:lstStyle/>
          <a:p>
            <a:pPr algn="l"/>
            <a:r>
              <a:rPr lang="en-US" sz="2500" dirty="0">
                <a:solidFill>
                  <a:srgbClr val="9C9C9C">
                    <a:alpha val="100000"/>
                  </a:srgbClr>
                </a:solidFill>
                <a:latin typeface="LL Riforma Regular" pitchFamily="34" charset="0"/>
                <a:ea typeface="LL Riforma Regular" pitchFamily="34" charset="-122"/>
                <a:cs typeface="LL Riforma Regular" pitchFamily="34" charset="-120"/>
              </a:rPr>
              <a:t>Develop a photography training platform that combines theory and practice to empower aspiring photographers with comprehensive knowledge and hands-on experience.</a:t>
            </a:r>
            <a:endParaRPr lang="en-US" sz="2500" dirty="0"/>
          </a:p>
        </p:txBody>
      </p:sp>
      <p:sp>
        <p:nvSpPr>
          <p:cNvPr id="9" name="Text 6"/>
          <p:cNvSpPr/>
          <p:nvPr/>
        </p:nvSpPr>
        <p:spPr>
          <a:xfrm>
            <a:off x="11571146" y="7708900"/>
            <a:ext cx="2713906"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Solution</a:t>
            </a:r>
            <a:endParaRPr lang="en-US" sz="5000" dirty="0"/>
          </a:p>
        </p:txBody>
      </p:sp>
      <p:sp>
        <p:nvSpPr>
          <p:cNvPr id="10" name="Shape 7"/>
          <p:cNvSpPr/>
          <p:nvPr/>
        </p:nvSpPr>
        <p:spPr>
          <a:xfrm>
            <a:off x="21478384" y="13055600"/>
            <a:ext cx="2146568" cy="337035"/>
          </a:xfrm>
          <a:prstGeom prst="rect">
            <a:avLst/>
          </a:prstGeom>
          <a:noFill/>
          <a:ln/>
        </p:spPr>
      </p:sp>
      <p:pic>
        <p:nvPicPr>
          <p:cNvPr id="11" name="Image 1" descr="preencoded.png"/>
          <p:cNvPicPr>
            <a:picLocks noChangeAspect="1"/>
          </p:cNvPicPr>
          <p:nvPr/>
        </p:nvPicPr>
        <p:blipFill>
          <a:blip r:embed="rId4"/>
          <a:stretch>
            <a:fillRect/>
          </a:stretch>
        </p:blipFill>
        <p:spPr>
          <a:xfrm>
            <a:off x="21478384" y="13055600"/>
            <a:ext cx="2146568" cy="328778"/>
          </a:xfrm>
          <a:prstGeom prst="rect">
            <a:avLst/>
          </a:prstGeom>
        </p:spPr>
      </p:pic>
      <p:pic>
        <p:nvPicPr>
          <p:cNvPr id="12" name="Image 2" descr="preencoded.png"/>
          <p:cNvPicPr>
            <a:picLocks noChangeAspect="1"/>
          </p:cNvPicPr>
          <p:nvPr/>
        </p:nvPicPr>
        <p:blipFill>
          <a:blip r:embed="rId5"/>
          <a:stretch>
            <a:fillRect/>
          </a:stretch>
        </p:blipFill>
        <p:spPr>
          <a:xfrm>
            <a:off x="21735133" y="13062356"/>
            <a:ext cx="316051" cy="316016"/>
          </a:xfrm>
          <a:prstGeom prst="rect">
            <a:avLst/>
          </a:prstGeom>
        </p:spPr>
      </p:pic>
      <p:sp>
        <p:nvSpPr>
          <p:cNvPr id="13" name="Text 8"/>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EFF1F4"/>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0AE5EA5-D433-4753-BB08-1A21895D5A42}"/>
              </a:ext>
            </a:extLst>
          </p:cNvPr>
          <p:cNvPicPr>
            <a:picLocks noChangeAspect="1"/>
          </p:cNvPicPr>
          <p:nvPr/>
        </p:nvPicPr>
        <p:blipFill>
          <a:blip r:embed="rId3"/>
          <a:stretch>
            <a:fillRect/>
          </a:stretch>
        </p:blipFill>
        <p:spPr>
          <a:xfrm>
            <a:off x="13240167" y="1898150"/>
            <a:ext cx="9341823" cy="9818100"/>
          </a:xfrm>
          <a:prstGeom prst="rect">
            <a:avLst/>
          </a:prstGeom>
        </p:spPr>
      </p:pic>
      <p:sp>
        <p:nvSpPr>
          <p:cNvPr id="8" name="Text 0"/>
          <p:cNvSpPr/>
          <p:nvPr/>
        </p:nvSpPr>
        <p:spPr>
          <a:xfrm>
            <a:off x="939917" y="6807200"/>
            <a:ext cx="19750969" cy="2032000"/>
          </a:xfrm>
          <a:prstGeom prst="rect">
            <a:avLst/>
          </a:prstGeom>
          <a:noFill/>
          <a:ln/>
        </p:spPr>
        <p:txBody>
          <a:bodyPr wrap="square" lIns="0" tIns="0" rIns="0" bIns="0" rtlCol="0" anchor="t"/>
          <a:lstStyle/>
          <a:p>
            <a:pPr algn="l"/>
            <a:r>
              <a:rPr lang="en-US" sz="12000" dirty="0">
                <a:solidFill>
                  <a:srgbClr val="000000">
                    <a:alpha val="100000"/>
                  </a:srgbClr>
                </a:solidFill>
                <a:latin typeface="LL Riforma Regular" pitchFamily="34" charset="0"/>
                <a:ea typeface="LL Riforma Regular" pitchFamily="34" charset="-122"/>
                <a:cs typeface="LL Riforma Regular" pitchFamily="34" charset="-120"/>
              </a:rPr>
              <a:t>Research &amp; Methodology</a:t>
            </a:r>
            <a:endParaRPr lang="en-US" sz="12000" dirty="0"/>
          </a:p>
        </p:txBody>
      </p:sp>
      <p:sp>
        <p:nvSpPr>
          <p:cNvPr id="9" name="Text 1"/>
          <p:cNvSpPr/>
          <p:nvPr/>
        </p:nvSpPr>
        <p:spPr>
          <a:xfrm>
            <a:off x="939917" y="1193800"/>
            <a:ext cx="4733458" cy="846667"/>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A training platform that combines theoretical and practical methods of teaching photography</a:t>
            </a:r>
            <a:endParaRPr lang="en-US" sz="2000" dirty="0"/>
          </a:p>
        </p:txBody>
      </p:sp>
      <p:sp>
        <p:nvSpPr>
          <p:cNvPr id="10" name="Text 2"/>
          <p:cNvSpPr/>
          <p:nvPr/>
        </p:nvSpPr>
        <p:spPr>
          <a:xfrm>
            <a:off x="1820185" y="10933561"/>
            <a:ext cx="4655912" cy="310593"/>
          </a:xfrm>
          <a:prstGeom prst="rect">
            <a:avLst/>
          </a:prstGeom>
          <a:noFill/>
          <a:ln/>
        </p:spPr>
        <p:txBody>
          <a:bodyPr wrap="square" lIns="0" tIns="0" rIns="0" bIns="0" rtlCol="0" anchor="t"/>
          <a:lstStyle/>
          <a:p>
            <a:pPr algn="l"/>
            <a:r>
              <a:rPr lang="en-US" sz="2000" dirty="0">
                <a:solidFill>
                  <a:srgbClr val="000000">
                    <a:alpha val="100000"/>
                  </a:srgbClr>
                </a:solidFill>
                <a:latin typeface="LL Riforma Regular" pitchFamily="34" charset="0"/>
                <a:ea typeface="LL Riforma Regular" pitchFamily="34" charset="-122"/>
                <a:cs typeface="LL Riforma Regular" pitchFamily="34" charset="-120"/>
              </a:rPr>
              <a:t>Learn the basics of photography!</a:t>
            </a:r>
            <a:endParaRPr lang="en-US" sz="2000" dirty="0"/>
          </a:p>
        </p:txBody>
      </p:sp>
      <p:pic>
        <p:nvPicPr>
          <p:cNvPr id="11" name="Image 6" descr="preencoded.png"/>
          <p:cNvPicPr>
            <a:picLocks noChangeAspect="1"/>
          </p:cNvPicPr>
          <p:nvPr/>
        </p:nvPicPr>
        <p:blipFill>
          <a:blip r:embed="rId4"/>
          <a:stretch>
            <a:fillRect/>
          </a:stretch>
        </p:blipFill>
        <p:spPr>
          <a:xfrm>
            <a:off x="939917" y="10718800"/>
            <a:ext cx="660483" cy="660400"/>
          </a:xfrm>
          <a:prstGeom prst="rect">
            <a:avLst/>
          </a:prstGeom>
        </p:spPr>
      </p:pic>
      <p:sp>
        <p:nvSpPr>
          <p:cNvPr id="12" name="Shape 3"/>
          <p:cNvSpPr/>
          <p:nvPr/>
        </p:nvSpPr>
        <p:spPr>
          <a:xfrm>
            <a:off x="21478384" y="13055600"/>
            <a:ext cx="2146568" cy="337035"/>
          </a:xfrm>
          <a:prstGeom prst="rect">
            <a:avLst/>
          </a:prstGeom>
          <a:noFill/>
          <a:ln/>
        </p:spPr>
      </p:sp>
      <p:pic>
        <p:nvPicPr>
          <p:cNvPr id="13" name="Image 7" descr="preencoded.png"/>
          <p:cNvPicPr>
            <a:picLocks noChangeAspect="1"/>
          </p:cNvPicPr>
          <p:nvPr/>
        </p:nvPicPr>
        <p:blipFill>
          <a:blip r:embed="rId5"/>
          <a:stretch>
            <a:fillRect/>
          </a:stretch>
        </p:blipFill>
        <p:spPr>
          <a:xfrm>
            <a:off x="21478384" y="13055600"/>
            <a:ext cx="2146568" cy="328778"/>
          </a:xfrm>
          <a:prstGeom prst="rect">
            <a:avLst/>
          </a:prstGeom>
        </p:spPr>
      </p:pic>
      <p:pic>
        <p:nvPicPr>
          <p:cNvPr id="14" name="Image 8" descr="preencoded.png"/>
          <p:cNvPicPr>
            <a:picLocks noChangeAspect="1"/>
          </p:cNvPicPr>
          <p:nvPr/>
        </p:nvPicPr>
        <p:blipFill>
          <a:blip r:embed="rId6"/>
          <a:stretch>
            <a:fillRect/>
          </a:stretch>
        </p:blipFill>
        <p:spPr>
          <a:xfrm>
            <a:off x="21735133" y="13062356"/>
            <a:ext cx="316051" cy="316016"/>
          </a:xfrm>
          <a:prstGeom prst="rect">
            <a:avLst/>
          </a:prstGeom>
        </p:spPr>
      </p:pic>
      <p:sp>
        <p:nvSpPr>
          <p:cNvPr id="15"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000000">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4E5EA"/>
        </a:solidFill>
        <a:effectLst/>
      </p:bgPr>
    </p:bg>
    <p:spTree>
      <p:nvGrpSpPr>
        <p:cNvPr id="1" name=""/>
        <p:cNvGrpSpPr/>
        <p:nvPr/>
      </p:nvGrpSpPr>
      <p:grpSpPr>
        <a:xfrm>
          <a:off x="0" y="0"/>
          <a:ext cx="0" cy="0"/>
          <a:chOff x="0" y="0"/>
          <a:chExt cx="0" cy="0"/>
        </a:xfrm>
      </p:grpSpPr>
      <p:sp>
        <p:nvSpPr>
          <p:cNvPr id="2" name="Shape 0"/>
          <p:cNvSpPr/>
          <p:nvPr/>
        </p:nvSpPr>
        <p:spPr>
          <a:xfrm>
            <a:off x="3175397" y="2565400"/>
            <a:ext cx="18048956" cy="8585200"/>
          </a:xfrm>
          <a:prstGeom prst="roundRect">
            <a:avLst>
              <a:gd name="adj" fmla="val 2982"/>
            </a:avLst>
          </a:prstGeom>
          <a:solidFill>
            <a:srgbClr val="FFFFFF">
              <a:alpha val="100000"/>
            </a:srgbClr>
          </a:solidFill>
          <a:ln/>
        </p:spPr>
      </p:sp>
      <p:sp>
        <p:nvSpPr>
          <p:cNvPr id="3" name="Text 1"/>
          <p:cNvSpPr/>
          <p:nvPr/>
        </p:nvSpPr>
        <p:spPr>
          <a:xfrm>
            <a:off x="10199375" y="3098800"/>
            <a:ext cx="4212693"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Methodology</a:t>
            </a:r>
            <a:endParaRPr lang="en-US" sz="50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120" y="13062355"/>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sp>
        <p:nvSpPr>
          <p:cNvPr id="8" name="Text 4"/>
          <p:cNvSpPr/>
          <p:nvPr/>
        </p:nvSpPr>
        <p:spPr>
          <a:xfrm>
            <a:off x="4356645" y="4991100"/>
            <a:ext cx="3399792" cy="592667"/>
          </a:xfrm>
          <a:prstGeom prst="rect">
            <a:avLst/>
          </a:prstGeom>
          <a:noFill/>
          <a:ln/>
        </p:spPr>
        <p:txBody>
          <a:bodyPr wrap="square" lIns="0" tIns="0" rIns="0" bIns="0" rtlCol="0" anchor="t"/>
          <a:lstStyle/>
          <a:p>
            <a:pPr algn="l">
              <a:spcAft>
                <a:spcPts val="1700"/>
              </a:spcAft>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Data Collection</a:t>
            </a:r>
            <a:endParaRPr lang="en-US" sz="3500" dirty="0"/>
          </a:p>
        </p:txBody>
      </p:sp>
      <p:sp>
        <p:nvSpPr>
          <p:cNvPr id="9" name="Text 5"/>
          <p:cNvSpPr/>
          <p:nvPr/>
        </p:nvSpPr>
        <p:spPr>
          <a:xfrm>
            <a:off x="15102188" y="4991100"/>
            <a:ext cx="2993341" cy="592667"/>
          </a:xfrm>
          <a:prstGeom prst="rect">
            <a:avLst/>
          </a:prstGeom>
          <a:noFill/>
          <a:ln/>
        </p:spPr>
        <p:txBody>
          <a:bodyPr wrap="square" lIns="0" tIns="0" rIns="0" bIns="0" rtlCol="0" anchor="t"/>
          <a:lstStyle/>
          <a:p>
            <a:pPr algn="l">
              <a:spcAft>
                <a:spcPts val="1700"/>
              </a:spcAft>
            </a:pPr>
            <a:r>
              <a:rPr lang="en-US" sz="3500" dirty="0">
                <a:solidFill>
                  <a:srgbClr val="000000">
                    <a:alpha val="100000"/>
                  </a:srgbClr>
                </a:solidFill>
                <a:latin typeface="LL Riforma Regular" pitchFamily="34" charset="0"/>
                <a:ea typeface="LL Riforma Regular" pitchFamily="34" charset="-122"/>
                <a:cs typeface="LL Riforma Regular" pitchFamily="34" charset="-120"/>
              </a:rPr>
              <a:t>Data Analysis</a:t>
            </a:r>
            <a:endParaRPr lang="en-US" sz="3500" dirty="0"/>
          </a:p>
        </p:txBody>
      </p:sp>
      <p:sp>
        <p:nvSpPr>
          <p:cNvPr id="10" name="Text 6"/>
          <p:cNvSpPr/>
          <p:nvPr/>
        </p:nvSpPr>
        <p:spPr>
          <a:xfrm>
            <a:off x="15572146" y="6032500"/>
            <a:ext cx="4606442"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Quantitative Analysis</a:t>
            </a:r>
            <a:endParaRPr lang="en-US" sz="3500" dirty="0"/>
          </a:p>
        </p:txBody>
      </p:sp>
      <p:sp>
        <p:nvSpPr>
          <p:cNvPr id="11" name="Text 7"/>
          <p:cNvSpPr/>
          <p:nvPr/>
        </p:nvSpPr>
        <p:spPr>
          <a:xfrm>
            <a:off x="4839305" y="6032500"/>
            <a:ext cx="1799392"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Surveys</a:t>
            </a:r>
            <a:endParaRPr lang="en-US" sz="3500" dirty="0"/>
          </a:p>
        </p:txBody>
      </p:sp>
      <p:sp>
        <p:nvSpPr>
          <p:cNvPr id="12" name="Text 8"/>
          <p:cNvSpPr/>
          <p:nvPr/>
        </p:nvSpPr>
        <p:spPr>
          <a:xfrm>
            <a:off x="15572146" y="6985000"/>
            <a:ext cx="4276201"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Qualitative Analysis</a:t>
            </a:r>
            <a:endParaRPr lang="en-US" sz="3500" dirty="0"/>
          </a:p>
        </p:txBody>
      </p:sp>
      <p:sp>
        <p:nvSpPr>
          <p:cNvPr id="13" name="Text 9"/>
          <p:cNvSpPr/>
          <p:nvPr/>
        </p:nvSpPr>
        <p:spPr>
          <a:xfrm>
            <a:off x="4839305" y="6985000"/>
            <a:ext cx="6232246" cy="592667"/>
          </a:xfrm>
          <a:prstGeom prst="rect">
            <a:avLst/>
          </a:prstGeom>
          <a:noFill/>
          <a:ln/>
        </p:spPr>
        <p:txBody>
          <a:bodyPr wrap="square" lIns="0" tIns="0" rIns="0" bIns="0" rtlCol="0" anchor="t"/>
          <a:lstStyle/>
          <a:p>
            <a:pPr algn="l">
              <a:spcAft>
                <a:spcPts val="1700"/>
              </a:spcAft>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Focus Groups and Interviews</a:t>
            </a:r>
            <a:endParaRPr lang="en-US" sz="3500" dirty="0"/>
          </a:p>
        </p:txBody>
      </p:sp>
      <p:pic>
        <p:nvPicPr>
          <p:cNvPr id="14" name="Image 2" descr="preencoded.png"/>
          <p:cNvPicPr>
            <a:picLocks noChangeAspect="1"/>
          </p:cNvPicPr>
          <p:nvPr/>
        </p:nvPicPr>
        <p:blipFill>
          <a:blip r:embed="rId5"/>
          <a:stretch>
            <a:fillRect/>
          </a:stretch>
        </p:blipFill>
        <p:spPr>
          <a:xfrm>
            <a:off x="4356645" y="5574819"/>
            <a:ext cx="101613" cy="2349981"/>
          </a:xfrm>
          <a:prstGeom prst="rect">
            <a:avLst/>
          </a:prstGeom>
        </p:spPr>
      </p:pic>
      <p:pic>
        <p:nvPicPr>
          <p:cNvPr id="15" name="Image 3" descr="preencoded.png"/>
          <p:cNvPicPr>
            <a:picLocks noChangeAspect="1"/>
          </p:cNvPicPr>
          <p:nvPr/>
        </p:nvPicPr>
        <p:blipFill>
          <a:blip r:embed="rId6"/>
          <a:stretch>
            <a:fillRect/>
          </a:stretch>
        </p:blipFill>
        <p:spPr>
          <a:xfrm>
            <a:off x="15102188" y="5575300"/>
            <a:ext cx="88911" cy="2349500"/>
          </a:xfrm>
          <a:prstGeom prst="rect">
            <a:avLst/>
          </a:prstGeom>
        </p:spPr>
      </p:pic>
      <p:sp>
        <p:nvSpPr>
          <p:cNvPr id="16" name="Text 10"/>
          <p:cNvSpPr/>
          <p:nvPr/>
        </p:nvSpPr>
        <p:spPr>
          <a:xfrm>
            <a:off x="4229629" y="9194800"/>
            <a:ext cx="16033637" cy="1375833"/>
          </a:xfrm>
          <a:prstGeom prst="rect">
            <a:avLst/>
          </a:prstGeom>
          <a:noFill/>
          <a:ln/>
        </p:spPr>
        <p:txBody>
          <a:bodyPr wrap="square" lIns="0" tIns="0" rIns="0" bIns="0" rtlCol="0" anchor="t"/>
          <a:lstStyle/>
          <a:p>
            <a:pPr algn="l">
              <a:spcAft>
                <a:spcPts val="1700"/>
              </a:spcAft>
            </a:pPr>
            <a:r>
              <a:rPr lang="en-US" sz="2500" dirty="0">
                <a:solidFill>
                  <a:srgbClr val="9C9C9C">
                    <a:alpha val="100000"/>
                  </a:srgbClr>
                </a:solidFill>
                <a:latin typeface="LL Riforma Regular" pitchFamily="34" charset="0"/>
                <a:ea typeface="LL Riforma Regular" pitchFamily="34" charset="-122"/>
                <a:cs typeface="LL Riforma Regular" pitchFamily="34" charset="-120"/>
              </a:rPr>
              <a:t>Ethical considerations were carefully addressed throughout the research process. Informed consentwas obtained from all participants, ensuring their voluntary participation and safeguarding theirconfidentiality. Participants were assured of the anonymity and privacy of their responses. Addi-tionally, the research adhered to the ethical guidelines set forth by the appropriate institutionalreview board</a:t>
            </a:r>
            <a:endParaRPr lang="en-US" sz="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4E5EA"/>
        </a:solidFill>
        <a:effectLst/>
      </p:bgPr>
    </p:bg>
    <p:spTree>
      <p:nvGrpSpPr>
        <p:cNvPr id="1" name=""/>
        <p:cNvGrpSpPr/>
        <p:nvPr/>
      </p:nvGrpSpPr>
      <p:grpSpPr>
        <a:xfrm>
          <a:off x="0" y="0"/>
          <a:ext cx="0" cy="0"/>
          <a:chOff x="0" y="0"/>
          <a:chExt cx="0" cy="0"/>
        </a:xfrm>
      </p:grpSpPr>
      <p:sp>
        <p:nvSpPr>
          <p:cNvPr id="2" name="Shape 0"/>
          <p:cNvSpPr/>
          <p:nvPr/>
        </p:nvSpPr>
        <p:spPr>
          <a:xfrm>
            <a:off x="3175397" y="2565400"/>
            <a:ext cx="18048956" cy="8585200"/>
          </a:xfrm>
          <a:prstGeom prst="roundRect">
            <a:avLst>
              <a:gd name="adj" fmla="val 2982"/>
            </a:avLst>
          </a:prstGeom>
          <a:solidFill>
            <a:srgbClr val="FFFFFF">
              <a:alpha val="100000"/>
            </a:srgbClr>
          </a:solidFill>
          <a:ln/>
        </p:spPr>
      </p:sp>
      <p:sp>
        <p:nvSpPr>
          <p:cNvPr id="3" name="Text 1"/>
          <p:cNvSpPr/>
          <p:nvPr/>
        </p:nvSpPr>
        <p:spPr>
          <a:xfrm>
            <a:off x="4039105" y="4635500"/>
            <a:ext cx="7311881" cy="4593167"/>
          </a:xfrm>
          <a:prstGeom prst="rect">
            <a:avLst/>
          </a:prstGeom>
          <a:noFill/>
          <a:ln/>
        </p:spPr>
        <p:txBody>
          <a:bodyPr wrap="square" lIns="0" tIns="0" rIns="0" bIns="0" rtlCol="0" anchor="t"/>
          <a:lstStyle/>
          <a:p>
            <a:pPr marL="685800" lvl="1" indent="-342900" algn="l">
              <a:spcAft>
                <a:spcPts val="1700"/>
              </a:spcAft>
              <a:buSzPct val="100000"/>
              <a:buChar char="•"/>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Search for existing alternatives</a:t>
            </a:r>
            <a:endParaRPr lang="en-US" sz="3500" dirty="0"/>
          </a:p>
          <a:p>
            <a:pPr marL="685800" lvl="1" indent="-342900" algn="l">
              <a:spcAft>
                <a:spcPts val="1700"/>
              </a:spcAft>
              <a:buSzPct val="100000"/>
              <a:buChar char="•"/>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UX Surveys</a:t>
            </a:r>
            <a:endParaRPr lang="en-US" sz="3500" dirty="0"/>
          </a:p>
          <a:p>
            <a:pPr marL="685800" lvl="1" indent="-342900" algn="l">
              <a:spcAft>
                <a:spcPts val="1700"/>
              </a:spcAft>
              <a:buSzPct val="100000"/>
              <a:buChar char="•"/>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Focus Groups</a:t>
            </a:r>
            <a:endParaRPr lang="en-US" sz="3500" dirty="0"/>
          </a:p>
          <a:p>
            <a:pPr marL="685800" lvl="1" indent="-342900" algn="l">
              <a:spcAft>
                <a:spcPts val="1700"/>
              </a:spcAft>
              <a:buSzPct val="100000"/>
              <a:buChar char="•"/>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Client Consultaions</a:t>
            </a:r>
            <a:endParaRPr lang="en-US" sz="3500" dirty="0"/>
          </a:p>
          <a:p>
            <a:pPr marL="685800" lvl="1" indent="-342900" algn="l">
              <a:spcAft>
                <a:spcPts val="1700"/>
              </a:spcAft>
              <a:buSzPct val="100000"/>
              <a:buChar char="•"/>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Technical Consultaions</a:t>
            </a:r>
            <a:endParaRPr lang="en-US" sz="3500" dirty="0"/>
          </a:p>
          <a:p>
            <a:pPr marL="685800" lvl="1" indent="-342900" algn="l">
              <a:spcAft>
                <a:spcPts val="1700"/>
              </a:spcAft>
              <a:buSzPct val="100000"/>
              <a:buChar char="•"/>
            </a:pPr>
            <a:r>
              <a:rPr lang="en-US" sz="3500" dirty="0">
                <a:solidFill>
                  <a:srgbClr val="9C9C9C">
                    <a:alpha val="100000"/>
                  </a:srgbClr>
                </a:solidFill>
                <a:latin typeface="LL Riforma Regular" pitchFamily="34" charset="0"/>
                <a:ea typeface="LL Riforma Regular" pitchFamily="34" charset="-122"/>
                <a:cs typeface="LL Riforma Regular" pitchFamily="34" charset="-120"/>
              </a:rPr>
              <a:t>Scientific papers</a:t>
            </a:r>
            <a:endParaRPr lang="en-US" sz="3500" dirty="0"/>
          </a:p>
        </p:txBody>
      </p:sp>
      <p:sp>
        <p:nvSpPr>
          <p:cNvPr id="4" name="Text 2"/>
          <p:cNvSpPr/>
          <p:nvPr/>
        </p:nvSpPr>
        <p:spPr>
          <a:xfrm>
            <a:off x="10783648" y="3098800"/>
            <a:ext cx="3044147"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Research </a:t>
            </a:r>
            <a:endParaRPr lang="en-US" sz="5000" dirty="0"/>
          </a:p>
        </p:txBody>
      </p:sp>
      <p:sp>
        <p:nvSpPr>
          <p:cNvPr id="5" name="Shape 3"/>
          <p:cNvSpPr/>
          <p:nvPr/>
        </p:nvSpPr>
        <p:spPr>
          <a:xfrm>
            <a:off x="21478384" y="13055600"/>
            <a:ext cx="2146568" cy="337035"/>
          </a:xfrm>
          <a:prstGeom prst="rect">
            <a:avLst/>
          </a:prstGeom>
          <a:noFill/>
          <a:ln/>
        </p:spPr>
      </p:sp>
      <p:pic>
        <p:nvPicPr>
          <p:cNvPr id="6"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7" name="Image 1" descr="preencoded.png"/>
          <p:cNvPicPr>
            <a:picLocks noChangeAspect="1"/>
          </p:cNvPicPr>
          <p:nvPr/>
        </p:nvPicPr>
        <p:blipFill>
          <a:blip r:embed="rId4"/>
          <a:stretch>
            <a:fillRect/>
          </a:stretch>
        </p:blipFill>
        <p:spPr>
          <a:xfrm>
            <a:off x="21735133" y="13062356"/>
            <a:ext cx="316051" cy="316016"/>
          </a:xfrm>
          <a:prstGeom prst="rect">
            <a:avLst/>
          </a:prstGeom>
        </p:spPr>
      </p:pic>
      <p:sp>
        <p:nvSpPr>
          <p:cNvPr id="8" name="Text 4"/>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9" name="Image 2" descr="preencoded.png"/>
          <p:cNvPicPr>
            <a:picLocks noChangeAspect="1"/>
          </p:cNvPicPr>
          <p:nvPr/>
        </p:nvPicPr>
        <p:blipFill>
          <a:blip r:embed="rId5"/>
          <a:stretch>
            <a:fillRect/>
          </a:stretch>
        </p:blipFill>
        <p:spPr>
          <a:xfrm>
            <a:off x="12797532" y="4084932"/>
            <a:ext cx="7301193" cy="55461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4E5EA"/>
        </a:solidFill>
        <a:effectLst/>
      </p:bgPr>
    </p:bg>
    <p:spTree>
      <p:nvGrpSpPr>
        <p:cNvPr id="1" name=""/>
        <p:cNvGrpSpPr/>
        <p:nvPr/>
      </p:nvGrpSpPr>
      <p:grpSpPr>
        <a:xfrm>
          <a:off x="0" y="0"/>
          <a:ext cx="0" cy="0"/>
          <a:chOff x="0" y="0"/>
          <a:chExt cx="0" cy="0"/>
        </a:xfrm>
      </p:grpSpPr>
      <p:sp>
        <p:nvSpPr>
          <p:cNvPr id="2" name="Text 0"/>
          <p:cNvSpPr/>
          <p:nvPr/>
        </p:nvSpPr>
        <p:spPr>
          <a:xfrm>
            <a:off x="2133867" y="1447800"/>
            <a:ext cx="6359261" cy="846667"/>
          </a:xfrm>
          <a:prstGeom prst="rect">
            <a:avLst/>
          </a:prstGeom>
          <a:noFill/>
          <a:ln/>
        </p:spPr>
        <p:txBody>
          <a:bodyPr wrap="square" lIns="0" tIns="0" rIns="0" bIns="0" rtlCol="0" anchor="t"/>
          <a:lstStyle/>
          <a:p>
            <a:pPr algn="l"/>
            <a:r>
              <a:rPr lang="en-US" sz="5000" dirty="0">
                <a:solidFill>
                  <a:srgbClr val="000000">
                    <a:alpha val="100000"/>
                  </a:srgbClr>
                </a:solidFill>
                <a:latin typeface="LL Riforma Regular" pitchFamily="34" charset="0"/>
                <a:ea typeface="LL Riforma Regular" pitchFamily="34" charset="-122"/>
                <a:cs typeface="LL Riforma Regular" pitchFamily="34" charset="-120"/>
              </a:rPr>
              <a:t>Existing Alternatives</a:t>
            </a:r>
            <a:endParaRPr lang="en-US" sz="5000" dirty="0"/>
          </a:p>
        </p:txBody>
      </p:sp>
      <p:sp>
        <p:nvSpPr>
          <p:cNvPr id="3" name="Text 1"/>
          <p:cNvSpPr/>
          <p:nvPr/>
        </p:nvSpPr>
        <p:spPr>
          <a:xfrm>
            <a:off x="19789073" y="1549400"/>
            <a:ext cx="2599592" cy="592667"/>
          </a:xfrm>
          <a:prstGeom prst="rect">
            <a:avLst/>
          </a:prstGeom>
          <a:noFill/>
          <a:ln/>
        </p:spPr>
        <p:txBody>
          <a:bodyPr wrap="square" lIns="0" tIns="0" rIns="0" bIns="0" rtlCol="0" anchor="t"/>
          <a:lstStyle/>
          <a:p>
            <a:pPr algn="l"/>
            <a:r>
              <a:rPr lang="en-US" sz="3500" dirty="0">
                <a:solidFill>
                  <a:srgbClr val="9C9C9C">
                    <a:alpha val="100000"/>
                  </a:srgbClr>
                </a:solidFill>
                <a:latin typeface="LL Riforma Regular" pitchFamily="34" charset="0"/>
                <a:ea typeface="LL Riforma Regular" pitchFamily="34" charset="-122"/>
                <a:cs typeface="LL Riforma Regular" pitchFamily="34" charset="-120"/>
              </a:rPr>
              <a:t>CameraSim</a:t>
            </a:r>
            <a:endParaRPr lang="en-US" sz="3500" dirty="0"/>
          </a:p>
        </p:txBody>
      </p:sp>
      <p:sp>
        <p:nvSpPr>
          <p:cNvPr id="4" name="Shape 2"/>
          <p:cNvSpPr/>
          <p:nvPr/>
        </p:nvSpPr>
        <p:spPr>
          <a:xfrm>
            <a:off x="21478384" y="13055600"/>
            <a:ext cx="2146568" cy="337035"/>
          </a:xfrm>
          <a:prstGeom prst="rect">
            <a:avLst/>
          </a:prstGeom>
          <a:noFill/>
          <a:ln/>
        </p:spPr>
      </p:sp>
      <p:pic>
        <p:nvPicPr>
          <p:cNvPr id="5" name="Image 0" descr="preencoded.png"/>
          <p:cNvPicPr>
            <a:picLocks noChangeAspect="1"/>
          </p:cNvPicPr>
          <p:nvPr/>
        </p:nvPicPr>
        <p:blipFill>
          <a:blip r:embed="rId3"/>
          <a:stretch>
            <a:fillRect/>
          </a:stretch>
        </p:blipFill>
        <p:spPr>
          <a:xfrm>
            <a:off x="21478384" y="13055600"/>
            <a:ext cx="2146568" cy="328778"/>
          </a:xfrm>
          <a:prstGeom prst="rect">
            <a:avLst/>
          </a:prstGeom>
        </p:spPr>
      </p:pic>
      <p:pic>
        <p:nvPicPr>
          <p:cNvPr id="6" name="Image 1" descr="preencoded.png"/>
          <p:cNvPicPr>
            <a:picLocks noChangeAspect="1"/>
          </p:cNvPicPr>
          <p:nvPr/>
        </p:nvPicPr>
        <p:blipFill>
          <a:blip r:embed="rId4"/>
          <a:stretch>
            <a:fillRect/>
          </a:stretch>
        </p:blipFill>
        <p:spPr>
          <a:xfrm>
            <a:off x="21735120" y="13062355"/>
            <a:ext cx="316051" cy="316016"/>
          </a:xfrm>
          <a:prstGeom prst="rect">
            <a:avLst/>
          </a:prstGeom>
        </p:spPr>
      </p:pic>
      <p:sp>
        <p:nvSpPr>
          <p:cNvPr id="7" name="Text 3"/>
          <p:cNvSpPr/>
          <p:nvPr/>
        </p:nvSpPr>
        <p:spPr>
          <a:xfrm>
            <a:off x="677418" y="13093700"/>
            <a:ext cx="11490703" cy="338667"/>
          </a:xfrm>
          <a:prstGeom prst="rect">
            <a:avLst/>
          </a:prstGeom>
          <a:noFill/>
          <a:ln/>
        </p:spPr>
        <p:txBody>
          <a:bodyPr wrap="square" lIns="0" tIns="0" rIns="0" bIns="0" rtlCol="0" anchor="t"/>
          <a:lstStyle/>
          <a:p>
            <a:pPr algn="r"/>
            <a:r>
              <a:rPr lang="en-US" sz="2000" dirty="0">
                <a:solidFill>
                  <a:srgbClr val="9C9C9C">
                    <a:alpha val="100000"/>
                  </a:srgbClr>
                </a:solidFill>
                <a:latin typeface="LL Riforma Regular" pitchFamily="34" charset="0"/>
                <a:ea typeface="LL Riforma Regular" pitchFamily="34" charset="-122"/>
                <a:cs typeface="LL Riforma Regular" pitchFamily="34" charset="-120"/>
              </a:rPr>
              <a:t>Ilia Poliakman(id 19021406) | 01.06.2023 | BSc Computing Project | Superviser: Mohamed Bettaz </a:t>
            </a:r>
            <a:endParaRPr lang="en-US" sz="2000" dirty="0"/>
          </a:p>
        </p:txBody>
      </p:sp>
      <p:pic>
        <p:nvPicPr>
          <p:cNvPr id="8" name="Image 2" descr="preencoded.png"/>
          <p:cNvPicPr>
            <a:picLocks noChangeAspect="1"/>
          </p:cNvPicPr>
          <p:nvPr/>
        </p:nvPicPr>
        <p:blipFill>
          <a:blip r:embed="rId5"/>
          <a:stretch>
            <a:fillRect/>
          </a:stretch>
        </p:blipFill>
        <p:spPr>
          <a:xfrm>
            <a:off x="2133867" y="2844800"/>
            <a:ext cx="20109044" cy="94488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1427</Words>
  <Application>Microsoft Office PowerPoint</Application>
  <PresentationFormat>Custom</PresentationFormat>
  <Paragraphs>171</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LL Riforma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Илья Полякман</cp:lastModifiedBy>
  <cp:revision>2</cp:revision>
  <dcterms:created xsi:type="dcterms:W3CDTF">2023-05-31T22:05:57Z</dcterms:created>
  <dcterms:modified xsi:type="dcterms:W3CDTF">2023-05-31T22:11:20Z</dcterms:modified>
</cp:coreProperties>
</file>